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
  </p:notesMasterIdLst>
  <p:handoutMasterIdLst>
    <p:handoutMasterId r:id="rId15"/>
  </p:handoutMasterIdLst>
  <p:sldIdLst>
    <p:sldId id="256" r:id="rId2"/>
    <p:sldId id="287" r:id="rId3"/>
    <p:sldId id="290" r:id="rId4"/>
    <p:sldId id="291" r:id="rId5"/>
    <p:sldId id="292" r:id="rId6"/>
    <p:sldId id="293" r:id="rId7"/>
    <p:sldId id="294" r:id="rId8"/>
    <p:sldId id="289" r:id="rId9"/>
    <p:sldId id="280" r:id="rId10"/>
    <p:sldId id="295" r:id="rId11"/>
    <p:sldId id="296" r:id="rId12"/>
    <p:sldId id="29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006666"/>
    <a:srgbClr val="0099FF"/>
    <a:srgbClr val="008080"/>
    <a:srgbClr val="009900"/>
    <a:srgbClr val="0F9F7D"/>
    <a:srgbClr val="008000"/>
    <a:srgbClr val="373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120" y="114"/>
      </p:cViewPr>
      <p:guideLst/>
    </p:cSldViewPr>
  </p:slideViewPr>
  <p:notesTextViewPr>
    <p:cViewPr>
      <p:scale>
        <a:sx n="1" d="1"/>
        <a:sy n="1" d="1"/>
      </p:scale>
      <p:origin x="0" y="0"/>
    </p:cViewPr>
  </p:notesText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t>10-08-2022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t>‹N›</a:t>
            </a:fld>
            <a:endParaRPr lang="en-IN"/>
          </a:p>
        </p:txBody>
      </p:sp>
    </p:spTree>
    <p:extLst>
      <p:ext uri="{BB962C8B-B14F-4D97-AF65-F5344CB8AC3E}">
        <p14:creationId xmlns:p14="http://schemas.microsoft.com/office/powerpoint/2010/main" val="3256529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t>10-08-2022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t>‹N›</a:t>
            </a:fld>
            <a:endParaRPr lang="en-IN"/>
          </a:p>
        </p:txBody>
      </p:sp>
    </p:spTree>
    <p:extLst>
      <p:ext uri="{BB962C8B-B14F-4D97-AF65-F5344CB8AC3E}">
        <p14:creationId xmlns:p14="http://schemas.microsoft.com/office/powerpoint/2010/main" val="1685959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59A3652-50D4-4FDF-8386-41D9AF369814}"/>
              </a:ext>
            </a:extLst>
          </p:cNvPr>
          <p:cNvSpPr txBox="1">
            <a:spLocks/>
          </p:cNvSpPr>
          <p:nvPr userDrawn="1"/>
        </p:nvSpPr>
        <p:spPr>
          <a:xfrm>
            <a:off x="0" y="6625241"/>
            <a:ext cx="6096000" cy="232758"/>
          </a:xfrm>
          <a:prstGeom prst="rect">
            <a:avLst/>
          </a:prstGeom>
          <a:solidFill>
            <a:schemeClr val="tx1"/>
          </a:solidFill>
          <a:ln>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a16="http://schemas.microsoft.com/office/drawing/2014/main" id="{B31DCAD4-E344-44EC-AB07-C9E97F2AF1A1}"/>
              </a:ext>
            </a:extLst>
          </p:cNvPr>
          <p:cNvSpPr txBox="1">
            <a:spLocks/>
          </p:cNvSpPr>
          <p:nvPr userDrawn="1"/>
        </p:nvSpPr>
        <p:spPr>
          <a:xfrm>
            <a:off x="6096000" y="6625242"/>
            <a:ext cx="5658195" cy="232758"/>
          </a:xfrm>
          <a:prstGeom prst="rect">
            <a:avLst/>
          </a:prstGeom>
          <a:solidFill>
            <a:srgbClr val="C00000"/>
          </a:solidFill>
          <a:ln>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2F22E408-EF1D-4BD0-98E0-8FC4C9B3A82C}"/>
              </a:ext>
            </a:extLst>
          </p:cNvPr>
          <p:cNvSpPr txBox="1">
            <a:spLocks/>
          </p:cNvSpPr>
          <p:nvPr userDrawn="1"/>
        </p:nvSpPr>
        <p:spPr>
          <a:xfrm>
            <a:off x="11754196" y="6625242"/>
            <a:ext cx="437803" cy="232757"/>
          </a:xfrm>
          <a:prstGeom prst="rect">
            <a:avLst/>
          </a:prstGeom>
          <a:solidFill>
            <a:srgbClr val="AFABAB"/>
          </a:solidFill>
          <a:ln>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E7651D7E-4AFA-4EAA-B423-DDD0ED684DAE}"/>
              </a:ext>
            </a:extLst>
          </p:cNvPr>
          <p:cNvSpPr txBox="1">
            <a:spLocks/>
          </p:cNvSpPr>
          <p:nvPr userDrawn="1"/>
        </p:nvSpPr>
        <p:spPr>
          <a:xfrm>
            <a:off x="-1" y="-1"/>
            <a:ext cx="12191999" cy="232759"/>
          </a:xfrm>
          <a:prstGeom prst="rect">
            <a:avLst/>
          </a:prstGeom>
          <a:solidFill>
            <a:srgbClr val="C00000"/>
          </a:solidFill>
          <a:ln>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732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chemeClr val="bg1">
              <a:lumMod val="85000"/>
            </a:schemeClr>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tx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q"/>
              <a:defRPr/>
            </a:lvl1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a:extLst>
              <a:ext uri="{FF2B5EF4-FFF2-40B4-BE49-F238E27FC236}">
                <a16:creationId xmlns:a16="http://schemas.microsoft.com/office/drawing/2014/main" id="{BB998037-E035-4CAB-833F-75CAE5A73D0B}"/>
              </a:ext>
            </a:extLst>
          </p:cNvPr>
          <p:cNvSpPr txBox="1">
            <a:spLocks/>
          </p:cNvSpPr>
          <p:nvPr userDrawn="1"/>
        </p:nvSpPr>
        <p:spPr>
          <a:xfrm>
            <a:off x="8546" y="6625241"/>
            <a:ext cx="6096000" cy="232758"/>
          </a:xfrm>
          <a:prstGeom prst="rect">
            <a:avLst/>
          </a:prstGeom>
          <a:solidFill>
            <a:schemeClr val="tx1"/>
          </a:solidFill>
          <a:ln>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err="1">
                <a:solidFill>
                  <a:schemeClr val="bg1"/>
                </a:solidFill>
                <a:latin typeface="Times New Roman" panose="02020603050405020304" pitchFamily="18" charset="0"/>
                <a:cs typeface="Times New Roman" panose="02020603050405020304" pitchFamily="18" charset="0"/>
              </a:rPr>
              <a:t>Dipartimento</a:t>
            </a:r>
            <a:r>
              <a:rPr lang="en-US" sz="1600" b="0" cap="small" baseline="0" dirty="0">
                <a:solidFill>
                  <a:schemeClr val="bg1"/>
                </a:solidFill>
                <a:latin typeface="Times New Roman" panose="02020603050405020304" pitchFamily="18" charset="0"/>
                <a:cs typeface="Times New Roman" panose="02020603050405020304" pitchFamily="18" charset="0"/>
              </a:rPr>
              <a:t> di informatica</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BC5DB233-EECA-4CB3-99D6-5066ABF08F18}"/>
              </a:ext>
            </a:extLst>
          </p:cNvPr>
          <p:cNvSpPr txBox="1">
            <a:spLocks/>
          </p:cNvSpPr>
          <p:nvPr userDrawn="1"/>
        </p:nvSpPr>
        <p:spPr>
          <a:xfrm>
            <a:off x="6096000" y="6625242"/>
            <a:ext cx="5658195" cy="232758"/>
          </a:xfrm>
          <a:prstGeom prst="rect">
            <a:avLst/>
          </a:prstGeom>
          <a:solidFill>
            <a:schemeClr val="accent1"/>
          </a:solidFill>
          <a:ln>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err="1">
                <a:solidFill>
                  <a:schemeClr val="bg1"/>
                </a:solidFill>
                <a:latin typeface="Times New Roman" panose="02020603050405020304" pitchFamily="18" charset="0"/>
                <a:cs typeface="Times New Roman" panose="02020603050405020304" pitchFamily="18" charset="0"/>
              </a:rPr>
              <a:t>Università</a:t>
            </a:r>
            <a:r>
              <a:rPr lang="en-US" sz="1600" b="0" cap="small" baseline="0" dirty="0">
                <a:solidFill>
                  <a:schemeClr val="bg1"/>
                </a:solidFill>
                <a:latin typeface="Times New Roman" panose="02020603050405020304" pitchFamily="18" charset="0"/>
                <a:cs typeface="Times New Roman" panose="02020603050405020304" pitchFamily="18" charset="0"/>
              </a:rPr>
              <a:t> di Torino</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CB262772-2230-41D2-9B79-2AECA3A31396}"/>
              </a:ext>
            </a:extLst>
          </p:cNvPr>
          <p:cNvSpPr txBox="1">
            <a:spLocks/>
          </p:cNvSpPr>
          <p:nvPr userDrawn="1"/>
        </p:nvSpPr>
        <p:spPr>
          <a:xfrm>
            <a:off x="11754196" y="6625242"/>
            <a:ext cx="437803" cy="232757"/>
          </a:xfrm>
          <a:prstGeom prst="rect">
            <a:avLst/>
          </a:prstGeom>
          <a:solidFill>
            <a:srgbClr val="AFABAB"/>
          </a:solidFill>
          <a:ln>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fld>
            <a:endParaRPr lang="en-IN" sz="16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1B44364A-DBDE-4F64-9D13-B56BF0C232A3}"/>
              </a:ext>
            </a:extLst>
          </p:cNvPr>
          <p:cNvSpPr txBox="1">
            <a:spLocks/>
          </p:cNvSpPr>
          <p:nvPr userDrawn="1"/>
        </p:nvSpPr>
        <p:spPr>
          <a:xfrm>
            <a:off x="-6928" y="0"/>
            <a:ext cx="12191999" cy="232759"/>
          </a:xfrm>
          <a:prstGeom prst="rect">
            <a:avLst/>
          </a:prstGeom>
          <a:solidFill>
            <a:srgbClr val="C00000"/>
          </a:solidFill>
          <a:ln>
            <a:solidFill>
              <a:schemeClr val="tx1"/>
            </a:solidFill>
          </a:ln>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500" b="1" i="1" dirty="0" err="1">
                <a:solidFill>
                  <a:schemeClr val="bg1"/>
                </a:solidFill>
                <a:effectLst/>
                <a:latin typeface="Times New Roman" panose="02020603050405020304" pitchFamily="18" charset="0"/>
                <a:cs typeface="Times New Roman" panose="02020603050405020304" pitchFamily="18" charset="0"/>
              </a:rPr>
              <a:t>Risoluzione</a:t>
            </a:r>
            <a:r>
              <a:rPr lang="en-IN" sz="1500" b="1" i="1" dirty="0">
                <a:solidFill>
                  <a:schemeClr val="bg1"/>
                </a:solidFill>
                <a:effectLst/>
                <a:latin typeface="Times New Roman" panose="02020603050405020304" pitchFamily="18" charset="0"/>
                <a:cs typeface="Times New Roman" panose="02020603050405020304" pitchFamily="18" charset="0"/>
              </a:rPr>
              <a:t> del </a:t>
            </a:r>
            <a:r>
              <a:rPr lang="en-IN" sz="1500" b="1" i="1" dirty="0" err="1">
                <a:solidFill>
                  <a:schemeClr val="bg1"/>
                </a:solidFill>
                <a:effectLst/>
                <a:latin typeface="Times New Roman" panose="02020603050405020304" pitchFamily="18" charset="0"/>
                <a:cs typeface="Times New Roman" panose="02020603050405020304" pitchFamily="18" charset="0"/>
              </a:rPr>
              <a:t>labirinto</a:t>
            </a:r>
            <a:r>
              <a:rPr lang="en-IN" sz="1500" b="1" i="1" dirty="0">
                <a:solidFill>
                  <a:schemeClr val="bg1"/>
                </a:solidFill>
                <a:effectLst/>
                <a:latin typeface="Times New Roman" panose="02020603050405020304" pitchFamily="18" charset="0"/>
                <a:cs typeface="Times New Roman" panose="02020603050405020304" pitchFamily="18" charset="0"/>
              </a:rPr>
              <a:t> a </a:t>
            </a:r>
            <a:r>
              <a:rPr lang="en-IN" sz="1500" b="1" i="1" dirty="0" err="1">
                <a:solidFill>
                  <a:schemeClr val="bg1"/>
                </a:solidFill>
                <a:effectLst/>
                <a:latin typeface="Times New Roman" panose="02020603050405020304" pitchFamily="18" charset="0"/>
                <a:cs typeface="Times New Roman" panose="02020603050405020304" pitchFamily="18" charset="0"/>
              </a:rPr>
              <a:t>più</a:t>
            </a:r>
            <a:r>
              <a:rPr lang="en-IN" sz="1500" b="1" i="1" dirty="0">
                <a:solidFill>
                  <a:schemeClr val="bg1"/>
                </a:solidFill>
                <a:effectLst/>
                <a:latin typeface="Times New Roman" panose="02020603050405020304" pitchFamily="18" charset="0"/>
                <a:cs typeface="Times New Roman" panose="02020603050405020304" pitchFamily="18" charset="0"/>
              </a:rPr>
              <a:t> </a:t>
            </a:r>
            <a:r>
              <a:rPr lang="en-IN" sz="1500" b="1" i="1" dirty="0" err="1">
                <a:solidFill>
                  <a:schemeClr val="bg1"/>
                </a:solidFill>
                <a:effectLst/>
                <a:latin typeface="Times New Roman" panose="02020603050405020304" pitchFamily="18" charset="0"/>
                <a:cs typeface="Times New Roman" panose="02020603050405020304" pitchFamily="18" charset="0"/>
              </a:rPr>
              <a:t>uscite</a:t>
            </a:r>
            <a:r>
              <a:rPr lang="en-IN" sz="1500" b="1" i="1" dirty="0">
                <a:solidFill>
                  <a:schemeClr val="bg1"/>
                </a:solidFill>
                <a:effectLst/>
                <a:latin typeface="Times New Roman" panose="02020603050405020304" pitchFamily="18" charset="0"/>
                <a:cs typeface="Times New Roman" panose="02020603050405020304" pitchFamily="18" charset="0"/>
              </a:rPr>
              <a:t> </a:t>
            </a:r>
            <a:r>
              <a:rPr lang="en-IN" sz="1500" b="1" i="1" dirty="0" err="1">
                <a:solidFill>
                  <a:schemeClr val="bg1"/>
                </a:solidFill>
                <a:effectLst/>
                <a:latin typeface="Times New Roman" panose="02020603050405020304" pitchFamily="18" charset="0"/>
                <a:cs typeface="Times New Roman" panose="02020603050405020304" pitchFamily="18" charset="0"/>
              </a:rPr>
              <a:t>mediante</a:t>
            </a:r>
            <a:r>
              <a:rPr lang="en-IN" sz="1500" b="1" i="1" dirty="0">
                <a:solidFill>
                  <a:schemeClr val="bg1"/>
                </a:solidFill>
                <a:effectLst/>
                <a:latin typeface="Times New Roman" panose="02020603050405020304" pitchFamily="18" charset="0"/>
                <a:cs typeface="Times New Roman" panose="02020603050405020304" pitchFamily="18" charset="0"/>
              </a:rPr>
              <a:t> </a:t>
            </a:r>
            <a:r>
              <a:rPr lang="en-IN" sz="1500" b="1" i="1" dirty="0" err="1">
                <a:solidFill>
                  <a:schemeClr val="bg1"/>
                </a:solidFill>
                <a:effectLst/>
                <a:latin typeface="Times New Roman" panose="02020603050405020304" pitchFamily="18" charset="0"/>
                <a:cs typeface="Times New Roman" panose="02020603050405020304" pitchFamily="18" charset="0"/>
              </a:rPr>
              <a:t>Prolog</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E70BE07-377C-48B2-B742-8860142AC08B}"/>
              </a:ext>
            </a:extLst>
          </p:cNvPr>
          <p:cNvSpPr txBox="1"/>
          <p:nvPr userDrawn="1"/>
        </p:nvSpPr>
        <p:spPr>
          <a:xfrm>
            <a:off x="19284459" y="8394805"/>
            <a:ext cx="201839" cy="170406"/>
          </a:xfrm>
          <a:prstGeom prst="rect">
            <a:avLst/>
          </a:prstGeom>
          <a:blipFill dpi="0" rotWithShape="1">
            <a:blip r:embed="rId2"/>
            <a:srcRect/>
            <a:stretch>
              <a:fillRect t="-10000"/>
            </a:stretch>
          </a:blipFill>
        </p:spPr>
        <p:txBody>
          <a:bodyPr wrap="square" rtlCol="0">
            <a:spAutoFit/>
          </a:bodyPr>
          <a:lstStyle/>
          <a:p>
            <a:endParaRPr lang="en-IN" dirty="0"/>
          </a:p>
        </p:txBody>
      </p:sp>
      <p:sp>
        <p:nvSpPr>
          <p:cNvPr id="4" name="Rectangle 2">
            <a:extLst>
              <a:ext uri="{FF2B5EF4-FFF2-40B4-BE49-F238E27FC236}">
                <a16:creationId xmlns:a16="http://schemas.microsoft.com/office/drawing/2014/main" id="{775AFCDA-A806-42B6-8246-C582B8DF3A4D}"/>
              </a:ext>
            </a:extLst>
          </p:cNvPr>
          <p:cNvSpPr>
            <a:spLocks noChangeArrowheads="1"/>
          </p:cNvSpPr>
          <p:nvPr userDrawn="1"/>
        </p:nvSpPr>
        <p:spPr bwMode="auto">
          <a:xfrm>
            <a:off x="7819402" y="2323929"/>
            <a:ext cx="3505426" cy="11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graphicFrame>
        <p:nvGraphicFramePr>
          <p:cNvPr id="6" name="Oggetto 5">
            <a:extLst>
              <a:ext uri="{FF2B5EF4-FFF2-40B4-BE49-F238E27FC236}">
                <a16:creationId xmlns:a16="http://schemas.microsoft.com/office/drawing/2014/main" id="{7CF5A4EB-A2E7-49A4-8C4B-C6758365F366}"/>
              </a:ext>
            </a:extLst>
          </p:cNvPr>
          <p:cNvGraphicFramePr>
            <a:graphicFrameLocks noChangeAspect="1"/>
          </p:cNvGraphicFramePr>
          <p:nvPr userDrawn="1">
            <p:extLst>
              <p:ext uri="{D42A27DB-BD31-4B8C-83A1-F6EECF244321}">
                <p14:modId xmlns:p14="http://schemas.microsoft.com/office/powerpoint/2010/main" val="895689340"/>
              </p:ext>
            </p:extLst>
          </p:nvPr>
        </p:nvGraphicFramePr>
        <p:xfrm>
          <a:off x="11263796" y="5760721"/>
          <a:ext cx="709301" cy="709301"/>
        </p:xfrm>
        <a:graphic>
          <a:graphicData uri="http://schemas.openxmlformats.org/presentationml/2006/ole">
            <mc:AlternateContent xmlns:mc="http://schemas.openxmlformats.org/markup-compatibility/2006">
              <mc:Choice xmlns:v="urn:schemas-microsoft-com:vml" Requires="v">
                <p:oleObj name="Picture" r:id="rId3" imgW="838787" imgH="838787" progId="Word.Picture.8">
                  <p:embed/>
                </p:oleObj>
              </mc:Choice>
              <mc:Fallback>
                <p:oleObj name="Picture" r:id="rId3" imgW="838787" imgH="838787" progId="Word.Picture.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3796" y="5760721"/>
                        <a:ext cx="709301" cy="709301"/>
                      </a:xfrm>
                      <a:prstGeom prst="rect">
                        <a:avLst/>
                      </a:prstGeom>
                      <a:noFill/>
                    </p:spPr>
                  </p:pic>
                </p:oleObj>
              </mc:Fallback>
            </mc:AlternateContent>
          </a:graphicData>
        </a:graphic>
      </p:graphicFrame>
      <p:sp>
        <p:nvSpPr>
          <p:cNvPr id="11" name="Rectangle 3">
            <a:extLst>
              <a:ext uri="{FF2B5EF4-FFF2-40B4-BE49-F238E27FC236}">
                <a16:creationId xmlns:a16="http://schemas.microsoft.com/office/drawing/2014/main" id="{DD4502D6-1D2F-49FF-BDC2-4C01EA3190E8}"/>
              </a:ext>
            </a:extLst>
          </p:cNvPr>
          <p:cNvSpPr>
            <a:spLocks noChangeArrowheads="1"/>
          </p:cNvSpPr>
          <p:nvPr userDrawn="1"/>
        </p:nvSpPr>
        <p:spPr bwMode="auto">
          <a:xfrm>
            <a:off x="7819402" y="5248104"/>
            <a:ext cx="3505426" cy="11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585597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4516546"/>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qiao.github.io/PathFinding.js/visua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a:spLocks/>
          </p:cNvSpPr>
          <p:nvPr/>
        </p:nvSpPr>
        <p:spPr>
          <a:xfrm>
            <a:off x="2116538" y="1939418"/>
            <a:ext cx="7958889" cy="5845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000" b="0" dirty="0" err="1">
                <a:effectLst>
                  <a:outerShdw blurRad="38100" dist="38100" dir="2700000" algn="tl">
                    <a:srgbClr val="000000">
                      <a:alpha val="43137"/>
                    </a:srgbClr>
                  </a:outerShdw>
                </a:effectLst>
              </a:rPr>
              <a:t>Autori</a:t>
            </a:r>
            <a:r>
              <a:rPr lang="en-US" sz="2000" b="0" dirty="0">
                <a:effectLst>
                  <a:outerShdw blurRad="38100" dist="38100" dir="2700000" algn="tl">
                    <a:srgbClr val="000000">
                      <a:alpha val="43137"/>
                    </a:srgbClr>
                  </a:outerShdw>
                </a:effectLst>
              </a:rPr>
              <a:t>: Alessandro </a:t>
            </a:r>
            <a:r>
              <a:rPr lang="en-US" sz="2000" b="0" dirty="0" err="1">
                <a:effectLst>
                  <a:outerShdw blurRad="38100" dist="38100" dir="2700000" algn="tl">
                    <a:srgbClr val="000000">
                      <a:alpha val="43137"/>
                    </a:srgbClr>
                  </a:outerShdw>
                </a:effectLst>
              </a:rPr>
              <a:t>Saracco</a:t>
            </a:r>
            <a:r>
              <a:rPr lang="en-US" sz="2000" b="0" dirty="0">
                <a:effectLst>
                  <a:outerShdw blurRad="38100" dist="38100" dir="2700000" algn="tl">
                    <a:srgbClr val="000000">
                      <a:alpha val="43137"/>
                    </a:srgbClr>
                  </a:outerShdw>
                </a:effectLst>
              </a:rPr>
              <a:t>, Leonardo Magliolo , Mattia </a:t>
            </a:r>
            <a:r>
              <a:rPr lang="en-US" sz="2000" b="0" dirty="0" err="1">
                <a:effectLst>
                  <a:outerShdw blurRad="38100" dist="38100" dir="2700000" algn="tl">
                    <a:srgbClr val="000000">
                      <a:alpha val="43137"/>
                    </a:srgbClr>
                  </a:outerShdw>
                </a:effectLst>
              </a:rPr>
              <a:t>Marra</a:t>
            </a:r>
            <a:endParaRPr lang="en-US" sz="2000" b="0" dirty="0">
              <a:effectLst>
                <a:outerShdw blurRad="38100" dist="38100" dir="2700000" algn="tl">
                  <a:srgbClr val="000000">
                    <a:alpha val="43137"/>
                  </a:srgbClr>
                </a:outerShdw>
              </a:effectLst>
            </a:endParaRPr>
          </a:p>
        </p:txBody>
      </p:sp>
      <p:sp>
        <p:nvSpPr>
          <p:cNvPr id="7" name="Subtitle 11"/>
          <p:cNvSpPr txBox="1">
            <a:spLocks/>
          </p:cNvSpPr>
          <p:nvPr/>
        </p:nvSpPr>
        <p:spPr>
          <a:xfrm>
            <a:off x="3514425" y="5444565"/>
            <a:ext cx="5163127" cy="13119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200"/>
              </a:spcBef>
            </a:pPr>
            <a:r>
              <a:rPr lang="en-US" sz="2000" dirty="0" err="1">
                <a:solidFill>
                  <a:schemeClr val="accent1">
                    <a:lumMod val="50000"/>
                  </a:schemeClr>
                </a:solidFill>
              </a:rPr>
              <a:t>Intelligenza</a:t>
            </a:r>
            <a:r>
              <a:rPr lang="en-US" sz="2000" dirty="0">
                <a:solidFill>
                  <a:schemeClr val="accent1">
                    <a:lumMod val="50000"/>
                  </a:schemeClr>
                </a:solidFill>
              </a:rPr>
              <a:t> </a:t>
            </a:r>
            <a:r>
              <a:rPr lang="en-US" sz="2000" dirty="0" err="1">
                <a:solidFill>
                  <a:schemeClr val="accent1">
                    <a:lumMod val="50000"/>
                  </a:schemeClr>
                </a:solidFill>
              </a:rPr>
              <a:t>artificiale</a:t>
            </a:r>
            <a:r>
              <a:rPr lang="en-US" sz="2000" dirty="0">
                <a:solidFill>
                  <a:schemeClr val="accent1">
                    <a:lumMod val="50000"/>
                  </a:schemeClr>
                </a:solidFill>
              </a:rPr>
              <a:t> e </a:t>
            </a:r>
            <a:r>
              <a:rPr lang="en-US" sz="2000" dirty="0" err="1">
                <a:solidFill>
                  <a:schemeClr val="accent1">
                    <a:lumMod val="50000"/>
                  </a:schemeClr>
                </a:solidFill>
              </a:rPr>
              <a:t>laboratorio</a:t>
            </a:r>
            <a:endParaRPr lang="en-US" sz="2000" dirty="0">
              <a:solidFill>
                <a:schemeClr val="accent1">
                  <a:lumMod val="50000"/>
                </a:schemeClr>
              </a:solidFill>
            </a:endParaRPr>
          </a:p>
          <a:p>
            <a:pPr>
              <a:spcBef>
                <a:spcPts val="1200"/>
              </a:spcBef>
            </a:pPr>
            <a:r>
              <a:rPr lang="en-US" sz="2000" dirty="0">
                <a:solidFill>
                  <a:schemeClr val="accent1">
                    <a:lumMod val="50000"/>
                  </a:schemeClr>
                </a:solidFill>
              </a:rPr>
              <a:t>A.A. 2021/2022</a:t>
            </a:r>
            <a:endParaRPr lang="en-US" sz="2000" b="0" dirty="0"/>
          </a:p>
          <a:p>
            <a:endParaRPr lang="en-IN" b="0" dirty="0"/>
          </a:p>
        </p:txBody>
      </p:sp>
      <p:sp>
        <p:nvSpPr>
          <p:cNvPr id="17" name="Rectangle: Rounded Corners 16">
            <a:extLst>
              <a:ext uri="{FF2B5EF4-FFF2-40B4-BE49-F238E27FC236}">
                <a16:creationId xmlns:a16="http://schemas.microsoft.com/office/drawing/2014/main" id="{F2213882-6464-4A96-96D5-EA4F95F404DE}"/>
              </a:ext>
            </a:extLst>
          </p:cNvPr>
          <p:cNvSpPr/>
          <p:nvPr/>
        </p:nvSpPr>
        <p:spPr>
          <a:xfrm>
            <a:off x="1934193" y="393233"/>
            <a:ext cx="8323573" cy="857864"/>
          </a:xfrm>
          <a:prstGeom prst="round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Risoluzione</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del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labirinto</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più</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uscite</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mediante</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Prolog</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6C50F0CE-B0FB-48DA-AD7D-E96A1D3BC2A8}"/>
              </a:ext>
            </a:extLst>
          </p:cNvPr>
          <p:cNvSpPr/>
          <p:nvPr/>
        </p:nvSpPr>
        <p:spPr>
          <a:xfrm>
            <a:off x="2714830" y="1409922"/>
            <a:ext cx="6762303" cy="400110"/>
          </a:xfrm>
          <a:prstGeom prst="rect">
            <a:avLst/>
          </a:prstGeom>
        </p:spPr>
        <p:txBody>
          <a:bodyPr wrap="square">
            <a:spAutoFit/>
          </a:bodyPr>
          <a:lstStyle/>
          <a:p>
            <a:pPr>
              <a:spcBef>
                <a:spcPts val="500"/>
              </a:spcBef>
            </a:pPr>
            <a:r>
              <a:rPr lang="en-US" sz="1600" b="0" dirty="0">
                <a:effectLst>
                  <a:outerShdw blurRad="38100" dist="38100" dir="2700000" algn="tl">
                    <a:srgbClr val="000000">
                      <a:alpha val="43137"/>
                    </a:srgbClr>
                  </a:outerShdw>
                </a:effectLst>
              </a:rPr>
              <a:t>	</a:t>
            </a:r>
            <a:r>
              <a:rPr lang="en-US" sz="2000" b="0" dirty="0">
                <a:effectLst>
                  <a:outerShdw blurRad="38100" dist="38100" dir="2700000" algn="tl">
                    <a:srgbClr val="000000">
                      <a:alpha val="43137"/>
                    </a:srgbClr>
                  </a:outerShdw>
                </a:effectLst>
              </a:rPr>
              <a:t>    </a:t>
            </a:r>
            <a:r>
              <a:rPr lang="en-US" sz="2000" b="0" dirty="0" err="1">
                <a:effectLst>
                  <a:outerShdw blurRad="38100" dist="38100" dir="2700000" algn="tl">
                    <a:srgbClr val="000000">
                      <a:alpha val="43137"/>
                    </a:srgbClr>
                  </a:outerShdw>
                </a:effectLst>
              </a:rPr>
              <a:t>Dipartimento</a:t>
            </a:r>
            <a:r>
              <a:rPr lang="en-US" sz="2000" b="0" dirty="0">
                <a:effectLst>
                  <a:outerShdw blurRad="38100" dist="38100" dir="2700000" algn="tl">
                    <a:srgbClr val="000000">
                      <a:alpha val="43137"/>
                    </a:srgbClr>
                  </a:outerShdw>
                </a:effectLst>
              </a:rPr>
              <a:t> di Informatica: </a:t>
            </a:r>
            <a:r>
              <a:rPr lang="en-US" sz="2000" b="0" dirty="0" err="1">
                <a:effectLst>
                  <a:outerShdw blurRad="38100" dist="38100" dir="2700000" algn="tl">
                    <a:srgbClr val="000000">
                      <a:alpha val="43137"/>
                    </a:srgbClr>
                  </a:outerShdw>
                </a:effectLst>
              </a:rPr>
              <a:t>Università</a:t>
            </a:r>
            <a:r>
              <a:rPr lang="en-US" sz="2000" b="0" dirty="0">
                <a:effectLst>
                  <a:outerShdw blurRad="38100" dist="38100" dir="2700000" algn="tl">
                    <a:srgbClr val="000000">
                      <a:alpha val="43137"/>
                    </a:srgbClr>
                  </a:outerShdw>
                </a:effectLst>
              </a:rPr>
              <a:t> di Torino</a:t>
            </a:r>
          </a:p>
        </p:txBody>
      </p:sp>
      <p:sp>
        <p:nvSpPr>
          <p:cNvPr id="3" name="Rectangle 2">
            <a:extLst>
              <a:ext uri="{FF2B5EF4-FFF2-40B4-BE49-F238E27FC236}">
                <a16:creationId xmlns:a16="http://schemas.microsoft.com/office/drawing/2014/main" id="{722463D7-401B-4974-902A-957ADAC34AB4}"/>
              </a:ext>
            </a:extLst>
          </p:cNvPr>
          <p:cNvSpPr>
            <a:spLocks noChangeArrowheads="1"/>
          </p:cNvSpPr>
          <p:nvPr/>
        </p:nvSpPr>
        <p:spPr bwMode="auto">
          <a:xfrm>
            <a:off x="5486400" y="2629974"/>
            <a:ext cx="6882205" cy="22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graphicFrame>
        <p:nvGraphicFramePr>
          <p:cNvPr id="5" name="Oggetto 4">
            <a:extLst>
              <a:ext uri="{FF2B5EF4-FFF2-40B4-BE49-F238E27FC236}">
                <a16:creationId xmlns:a16="http://schemas.microsoft.com/office/drawing/2014/main" id="{7B470D54-BD07-4984-BFEA-A3A158E78F79}"/>
              </a:ext>
            </a:extLst>
          </p:cNvPr>
          <p:cNvGraphicFramePr>
            <a:graphicFrameLocks noChangeAspect="1"/>
          </p:cNvGraphicFramePr>
          <p:nvPr>
            <p:extLst>
              <p:ext uri="{D42A27DB-BD31-4B8C-83A1-F6EECF244321}">
                <p14:modId xmlns:p14="http://schemas.microsoft.com/office/powerpoint/2010/main" val="619379185"/>
              </p:ext>
            </p:extLst>
          </p:nvPr>
        </p:nvGraphicFramePr>
        <p:xfrm>
          <a:off x="4948074" y="2629974"/>
          <a:ext cx="2295813" cy="2295813"/>
        </p:xfrm>
        <a:graphic>
          <a:graphicData uri="http://schemas.openxmlformats.org/presentationml/2006/ole">
            <mc:AlternateContent xmlns:mc="http://schemas.openxmlformats.org/markup-compatibility/2006">
              <mc:Choice xmlns:v="urn:schemas-microsoft-com:vml" Requires="v">
                <p:oleObj name="Picture" r:id="rId2" imgW="838787" imgH="838787" progId="Word.Picture.8">
                  <p:embed/>
                </p:oleObj>
              </mc:Choice>
              <mc:Fallback>
                <p:oleObj name="Picture" r:id="rId2" imgW="838787" imgH="838787" progId="Word.Picture.8">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074" y="2629974"/>
                        <a:ext cx="2295813" cy="2295813"/>
                      </a:xfrm>
                      <a:prstGeom prst="rect">
                        <a:avLst/>
                      </a:prstGeom>
                      <a:noFill/>
                    </p:spPr>
                  </p:pic>
                </p:oleObj>
              </mc:Fallback>
            </mc:AlternateContent>
          </a:graphicData>
        </a:graphic>
      </p:graphicFrame>
      <p:sp>
        <p:nvSpPr>
          <p:cNvPr id="8" name="Rectangle 3">
            <a:extLst>
              <a:ext uri="{FF2B5EF4-FFF2-40B4-BE49-F238E27FC236}">
                <a16:creationId xmlns:a16="http://schemas.microsoft.com/office/drawing/2014/main" id="{A66E4D95-BE7A-49C9-BAF2-AF6833B19CDB}"/>
              </a:ext>
            </a:extLst>
          </p:cNvPr>
          <p:cNvSpPr>
            <a:spLocks noChangeArrowheads="1"/>
          </p:cNvSpPr>
          <p:nvPr/>
        </p:nvSpPr>
        <p:spPr bwMode="auto">
          <a:xfrm>
            <a:off x="5486400" y="5554149"/>
            <a:ext cx="6882205" cy="22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3655500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172C5-6546-CB9C-89C6-07FEEAF07D8C}"/>
              </a:ext>
            </a:extLst>
          </p:cNvPr>
          <p:cNvSpPr>
            <a:spLocks noGrp="1"/>
          </p:cNvSpPr>
          <p:nvPr>
            <p:ph type="title"/>
          </p:nvPr>
        </p:nvSpPr>
        <p:spPr>
          <a:xfrm>
            <a:off x="0" y="259392"/>
            <a:ext cx="12192000" cy="714892"/>
          </a:xfrm>
        </p:spPr>
        <p:txBody>
          <a:bodyPr/>
          <a:lstStyle/>
          <a:p>
            <a:pPr algn="ctr"/>
            <a:r>
              <a:rPr lang="it-IT" dirty="0"/>
              <a:t>Analisi delle prestazioni: Considerazioni sui risultati</a:t>
            </a:r>
          </a:p>
        </p:txBody>
      </p:sp>
      <p:sp>
        <p:nvSpPr>
          <p:cNvPr id="4" name="CasellaDiTesto 3">
            <a:extLst>
              <a:ext uri="{FF2B5EF4-FFF2-40B4-BE49-F238E27FC236}">
                <a16:creationId xmlns:a16="http://schemas.microsoft.com/office/drawing/2014/main" id="{959133B2-0412-55D2-F8B4-C30DE1EC06A9}"/>
              </a:ext>
            </a:extLst>
          </p:cNvPr>
          <p:cNvSpPr txBox="1"/>
          <p:nvPr/>
        </p:nvSpPr>
        <p:spPr>
          <a:xfrm>
            <a:off x="1206624" y="1529245"/>
            <a:ext cx="9778752" cy="5632311"/>
          </a:xfrm>
          <a:prstGeom prst="rect">
            <a:avLst/>
          </a:prstGeom>
          <a:noFill/>
        </p:spPr>
        <p:txBody>
          <a:bodyPr wrap="square">
            <a:spAutoFit/>
          </a:bodyPr>
          <a:lstStyle/>
          <a:p>
            <a:r>
              <a:rPr lang="it-IT" sz="2400" dirty="0"/>
              <a:t>Dai dati raccolti è possibile notare come l’euristica della distanza euclidea  non risulti decisamente più vantaggiosa rispetto alla distanza di Manhattan, per la maggior parte delle mappe con lato ridotto considerate in fase di test.</a:t>
            </a:r>
          </a:p>
          <a:p>
            <a:r>
              <a:rPr lang="de-DE" sz="2400" dirty="0"/>
              <a:t>E‘ </a:t>
            </a:r>
            <a:r>
              <a:rPr lang="de-DE" sz="2400" dirty="0" err="1"/>
              <a:t>risultata</a:t>
            </a:r>
            <a:r>
              <a:rPr lang="de-DE" sz="2400" dirty="0"/>
              <a:t> </a:t>
            </a:r>
            <a:r>
              <a:rPr lang="de-DE" sz="2400" dirty="0" err="1"/>
              <a:t>particolarmente</a:t>
            </a:r>
            <a:r>
              <a:rPr lang="de-DE" sz="2400" dirty="0"/>
              <a:t> </a:t>
            </a:r>
            <a:r>
              <a:rPr lang="de-DE" sz="2400" dirty="0" err="1"/>
              <a:t>vantaggiosa</a:t>
            </a:r>
            <a:r>
              <a:rPr lang="de-DE" sz="2400" dirty="0"/>
              <a:t>, </a:t>
            </a:r>
            <a:r>
              <a:rPr lang="de-DE" sz="2400" dirty="0" err="1"/>
              <a:t>invece</a:t>
            </a:r>
            <a:r>
              <a:rPr lang="de-DE" sz="2400" dirty="0"/>
              <a:t>, </a:t>
            </a:r>
            <a:r>
              <a:rPr lang="de-DE" sz="2400" dirty="0" err="1"/>
              <a:t>nella</a:t>
            </a:r>
            <a:r>
              <a:rPr lang="de-DE" sz="2400" dirty="0"/>
              <a:t> della </a:t>
            </a:r>
            <a:r>
              <a:rPr lang="de-DE" sz="2400" dirty="0" err="1"/>
              <a:t>ricerca</a:t>
            </a:r>
            <a:r>
              <a:rPr lang="de-DE" sz="2400" dirty="0"/>
              <a:t> </a:t>
            </a:r>
            <a:r>
              <a:rPr lang="de-DE" sz="2400" dirty="0" err="1"/>
              <a:t>all‘interno</a:t>
            </a:r>
            <a:r>
              <a:rPr lang="de-DE" sz="2400" dirty="0"/>
              <a:t> </a:t>
            </a:r>
            <a:r>
              <a:rPr lang="de-DE" sz="2400" dirty="0" err="1"/>
              <a:t>nei</a:t>
            </a:r>
            <a:r>
              <a:rPr lang="de-DE" sz="2400" dirty="0"/>
              <a:t> </a:t>
            </a:r>
            <a:r>
              <a:rPr lang="de-DE" sz="2400" dirty="0" err="1"/>
              <a:t>labirinti</a:t>
            </a:r>
            <a:r>
              <a:rPr lang="de-DE" sz="2400" dirty="0"/>
              <a:t> </a:t>
            </a:r>
            <a:r>
              <a:rPr lang="de-DE" sz="2400" dirty="0" err="1"/>
              <a:t>il</a:t>
            </a:r>
            <a:r>
              <a:rPr lang="de-DE" sz="2400" dirty="0"/>
              <a:t> </a:t>
            </a:r>
            <a:r>
              <a:rPr lang="de-DE" sz="2400" dirty="0" err="1"/>
              <a:t>cui</a:t>
            </a:r>
            <a:r>
              <a:rPr lang="de-DE" sz="2400" dirty="0"/>
              <a:t> </a:t>
            </a:r>
            <a:r>
              <a:rPr lang="de-DE" sz="2400" dirty="0" err="1"/>
              <a:t>lato</a:t>
            </a:r>
            <a:r>
              <a:rPr lang="de-DE" sz="2400" dirty="0"/>
              <a:t> </a:t>
            </a:r>
            <a:r>
              <a:rPr lang="de-DE" sz="2400" dirty="0" err="1"/>
              <a:t>ammonta</a:t>
            </a:r>
            <a:r>
              <a:rPr lang="de-DE" sz="2400" dirty="0"/>
              <a:t> a 1000, </a:t>
            </a:r>
            <a:r>
              <a:rPr lang="de-DE" sz="2400" dirty="0" err="1"/>
              <a:t>sia</a:t>
            </a:r>
            <a:r>
              <a:rPr lang="de-DE" sz="2400" dirty="0"/>
              <a:t> in </a:t>
            </a:r>
            <a:r>
              <a:rPr lang="de-DE" sz="2400" dirty="0" err="1"/>
              <a:t>termini</a:t>
            </a:r>
            <a:r>
              <a:rPr lang="de-DE" sz="2400" dirty="0"/>
              <a:t> di </a:t>
            </a:r>
            <a:r>
              <a:rPr lang="de-DE" sz="2400" dirty="0" err="1"/>
              <a:t>tempistiche</a:t>
            </a:r>
            <a:r>
              <a:rPr lang="de-DE" sz="2400" dirty="0"/>
              <a:t> </a:t>
            </a:r>
            <a:r>
              <a:rPr lang="de-DE" sz="2400" dirty="0" err="1"/>
              <a:t>che</a:t>
            </a:r>
            <a:r>
              <a:rPr lang="de-DE" sz="2400" dirty="0"/>
              <a:t> </a:t>
            </a:r>
            <a:r>
              <a:rPr lang="de-DE" sz="2400" dirty="0" err="1"/>
              <a:t>nell‘utilizzo</a:t>
            </a:r>
            <a:r>
              <a:rPr lang="de-DE" sz="2400" dirty="0"/>
              <a:t> di memoria.</a:t>
            </a:r>
          </a:p>
          <a:p>
            <a:r>
              <a:rPr lang="de-DE" sz="2400" dirty="0"/>
              <a:t>Nel </a:t>
            </a:r>
            <a:r>
              <a:rPr lang="de-DE" sz="2400" dirty="0" err="1"/>
              <a:t>caso</a:t>
            </a:r>
            <a:r>
              <a:rPr lang="de-DE" sz="2400" dirty="0"/>
              <a:t> del </a:t>
            </a:r>
            <a:r>
              <a:rPr lang="de-DE" sz="2400" dirty="0" err="1"/>
              <a:t>labirinto</a:t>
            </a:r>
            <a:r>
              <a:rPr lang="de-DE" sz="2400" dirty="0"/>
              <a:t> 1000x1000 MS </a:t>
            </a:r>
            <a:r>
              <a:rPr lang="de-DE" sz="2400" dirty="0" err="1"/>
              <a:t>viene</a:t>
            </a:r>
            <a:r>
              <a:rPr lang="de-DE" sz="2400" dirty="0"/>
              <a:t> </a:t>
            </a:r>
            <a:r>
              <a:rPr lang="de-DE" sz="2400" dirty="0" err="1"/>
              <a:t>trovata</a:t>
            </a:r>
            <a:r>
              <a:rPr lang="de-DE" sz="2400" dirty="0"/>
              <a:t> </a:t>
            </a:r>
            <a:r>
              <a:rPr lang="de-DE" sz="2400" dirty="0" err="1"/>
              <a:t>una</a:t>
            </a:r>
            <a:r>
              <a:rPr lang="de-DE" sz="2400" dirty="0"/>
              <a:t> </a:t>
            </a:r>
            <a:r>
              <a:rPr lang="de-DE" sz="2400" dirty="0" err="1"/>
              <a:t>soluzione</a:t>
            </a:r>
            <a:r>
              <a:rPr lang="de-DE" sz="2400" dirty="0"/>
              <a:t> in </a:t>
            </a:r>
            <a:r>
              <a:rPr lang="de-DE" sz="2400" dirty="0" err="1"/>
              <a:t>meno</a:t>
            </a:r>
            <a:r>
              <a:rPr lang="de-DE" sz="2400" dirty="0"/>
              <a:t> di </a:t>
            </a:r>
            <a:r>
              <a:rPr lang="de-DE" sz="2400" dirty="0" err="1"/>
              <a:t>quattro</a:t>
            </a:r>
            <a:r>
              <a:rPr lang="de-DE" sz="2400" dirty="0"/>
              <a:t> </a:t>
            </a:r>
            <a:r>
              <a:rPr lang="de-DE" sz="2400" dirty="0" err="1"/>
              <a:t>secondi</a:t>
            </a:r>
            <a:r>
              <a:rPr lang="de-DE" sz="2400" dirty="0"/>
              <a:t> </a:t>
            </a:r>
            <a:r>
              <a:rPr lang="de-DE" sz="2400" dirty="0" err="1"/>
              <a:t>attingendo</a:t>
            </a:r>
            <a:r>
              <a:rPr lang="de-DE" sz="2400" dirty="0"/>
              <a:t> a </a:t>
            </a:r>
            <a:r>
              <a:rPr lang="de-DE" sz="2400" dirty="0" err="1"/>
              <a:t>meno</a:t>
            </a:r>
            <a:r>
              <a:rPr lang="de-DE" sz="2400" dirty="0"/>
              <a:t> di </a:t>
            </a:r>
            <a:r>
              <a:rPr lang="de-DE" sz="2400" dirty="0" err="1"/>
              <a:t>un</a:t>
            </a:r>
            <a:r>
              <a:rPr lang="de-DE" sz="2400" dirty="0"/>
              <a:t> GB di memoria RAM, </a:t>
            </a:r>
            <a:r>
              <a:rPr lang="de-DE" sz="2400" dirty="0" err="1"/>
              <a:t>utilizzando</a:t>
            </a:r>
            <a:r>
              <a:rPr lang="de-DE" sz="2400" dirty="0"/>
              <a:t> </a:t>
            </a:r>
            <a:r>
              <a:rPr lang="de-DE" sz="2400" dirty="0" err="1"/>
              <a:t>invece</a:t>
            </a:r>
            <a:r>
              <a:rPr lang="de-DE" sz="2400" dirty="0"/>
              <a:t> </a:t>
            </a:r>
            <a:r>
              <a:rPr lang="de-DE" sz="2400" dirty="0" err="1"/>
              <a:t>l‘euristica</a:t>
            </a:r>
            <a:r>
              <a:rPr lang="de-DE" sz="2400" dirty="0"/>
              <a:t> di </a:t>
            </a:r>
            <a:r>
              <a:rPr lang="it-IT" sz="2400" dirty="0"/>
              <a:t>Manhattan il calcolo della soluzione ha impiegato circa 40 secondi e 8 GB di RAM al picco massimo d’acquisizione.</a:t>
            </a:r>
            <a:endParaRPr lang="de-DE" sz="2400" dirty="0"/>
          </a:p>
          <a:p>
            <a:endParaRPr lang="de-DE" sz="2400" dirty="0"/>
          </a:p>
          <a:p>
            <a:endParaRPr lang="de-DE" sz="2400" dirty="0"/>
          </a:p>
          <a:p>
            <a:endParaRPr lang="de-DE" sz="2400" dirty="0"/>
          </a:p>
          <a:p>
            <a:endParaRPr lang="de-DE" sz="2400" dirty="0"/>
          </a:p>
          <a:p>
            <a:endParaRPr lang="it-IT" sz="2400" dirty="0"/>
          </a:p>
        </p:txBody>
      </p:sp>
    </p:spTree>
    <p:extLst>
      <p:ext uri="{BB962C8B-B14F-4D97-AF65-F5344CB8AC3E}">
        <p14:creationId xmlns:p14="http://schemas.microsoft.com/office/powerpoint/2010/main" val="284989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A8C48A-25D7-BD81-F6EE-B7116C568183}"/>
              </a:ext>
            </a:extLst>
          </p:cNvPr>
          <p:cNvSpPr>
            <a:spLocks noGrp="1"/>
          </p:cNvSpPr>
          <p:nvPr>
            <p:ph type="title"/>
          </p:nvPr>
        </p:nvSpPr>
        <p:spPr/>
        <p:txBody>
          <a:bodyPr/>
          <a:lstStyle/>
          <a:p>
            <a:r>
              <a:rPr lang="it-IT" dirty="0"/>
              <a:t>Analisi delle prestazioni: Considerazioni sui risultati</a:t>
            </a:r>
          </a:p>
        </p:txBody>
      </p:sp>
      <p:sp>
        <p:nvSpPr>
          <p:cNvPr id="4" name="CasellaDiTesto 3">
            <a:extLst>
              <a:ext uri="{FF2B5EF4-FFF2-40B4-BE49-F238E27FC236}">
                <a16:creationId xmlns:a16="http://schemas.microsoft.com/office/drawing/2014/main" id="{6C4FBB50-B5CB-BD9D-AA44-1868D2B99716}"/>
              </a:ext>
            </a:extLst>
          </p:cNvPr>
          <p:cNvSpPr txBox="1"/>
          <p:nvPr/>
        </p:nvSpPr>
        <p:spPr>
          <a:xfrm>
            <a:off x="1093060" y="1731594"/>
            <a:ext cx="10005875" cy="4893647"/>
          </a:xfrm>
          <a:prstGeom prst="rect">
            <a:avLst/>
          </a:prstGeom>
          <a:noFill/>
        </p:spPr>
        <p:txBody>
          <a:bodyPr wrap="square">
            <a:spAutoFit/>
          </a:bodyPr>
          <a:lstStyle/>
          <a:p>
            <a:r>
              <a:rPr lang="de-DE" sz="2400" dirty="0"/>
              <a:t>Sebbene </a:t>
            </a:r>
            <a:r>
              <a:rPr lang="de-DE" sz="2400" dirty="0" err="1"/>
              <a:t>l‘algoritmo</a:t>
            </a:r>
            <a:r>
              <a:rPr lang="de-DE" sz="2400" dirty="0"/>
              <a:t> A* </a:t>
            </a:r>
            <a:r>
              <a:rPr lang="de-DE" sz="2400" dirty="0" err="1"/>
              <a:t>abbia</a:t>
            </a:r>
            <a:r>
              <a:rPr lang="de-DE" sz="2400" dirty="0"/>
              <a:t> </a:t>
            </a:r>
            <a:r>
              <a:rPr lang="de-DE" sz="2400" dirty="0" err="1"/>
              <a:t>ottenuto</a:t>
            </a:r>
            <a:r>
              <a:rPr lang="de-DE" sz="2400" dirty="0"/>
              <a:t> </a:t>
            </a:r>
            <a:r>
              <a:rPr lang="de-DE" sz="2400" dirty="0" err="1"/>
              <a:t>discreti</a:t>
            </a:r>
            <a:r>
              <a:rPr lang="de-DE" sz="2400" dirty="0"/>
              <a:t> </a:t>
            </a:r>
            <a:r>
              <a:rPr lang="de-DE" sz="2400" dirty="0" err="1"/>
              <a:t>risultati</a:t>
            </a:r>
            <a:r>
              <a:rPr lang="de-DE" sz="2400" dirty="0"/>
              <a:t> circa le </a:t>
            </a:r>
            <a:r>
              <a:rPr lang="de-DE" sz="2400" dirty="0" err="1"/>
              <a:t>tempistiche</a:t>
            </a:r>
            <a:r>
              <a:rPr lang="de-DE" sz="2400" dirty="0"/>
              <a:t> </a:t>
            </a:r>
            <a:r>
              <a:rPr lang="de-DE" sz="2400" dirty="0" err="1"/>
              <a:t>con</a:t>
            </a:r>
            <a:r>
              <a:rPr lang="de-DE" sz="2400" dirty="0"/>
              <a:t> </a:t>
            </a:r>
            <a:r>
              <a:rPr lang="de-DE" sz="2400" dirty="0" err="1"/>
              <a:t>cui</a:t>
            </a:r>
            <a:r>
              <a:rPr lang="de-DE" sz="2400" dirty="0"/>
              <a:t> le </a:t>
            </a:r>
            <a:r>
              <a:rPr lang="de-DE" sz="2400" dirty="0" err="1"/>
              <a:t>soluzioni</a:t>
            </a:r>
            <a:r>
              <a:rPr lang="de-DE" sz="2400" dirty="0"/>
              <a:t> </a:t>
            </a:r>
            <a:r>
              <a:rPr lang="de-DE" sz="2400" dirty="0" err="1"/>
              <a:t>sono</a:t>
            </a:r>
            <a:r>
              <a:rPr lang="de-DE" sz="2400" dirty="0"/>
              <a:t> </a:t>
            </a:r>
            <a:r>
              <a:rPr lang="de-DE" sz="2400" dirty="0" err="1"/>
              <a:t>state</a:t>
            </a:r>
            <a:r>
              <a:rPr lang="de-DE" sz="2400" dirty="0"/>
              <a:t> </a:t>
            </a:r>
            <a:r>
              <a:rPr lang="de-DE" sz="2400" dirty="0" err="1"/>
              <a:t>computate</a:t>
            </a:r>
            <a:r>
              <a:rPr lang="de-DE" sz="2400" dirty="0"/>
              <a:t>, è evidente </a:t>
            </a:r>
            <a:r>
              <a:rPr lang="de-DE" sz="2400" dirty="0" err="1"/>
              <a:t>che</a:t>
            </a:r>
            <a:r>
              <a:rPr lang="de-DE" sz="2400" dirty="0"/>
              <a:t> </a:t>
            </a:r>
            <a:r>
              <a:rPr lang="de-DE" sz="2400" dirty="0" err="1"/>
              <a:t>nei</a:t>
            </a:r>
            <a:r>
              <a:rPr lang="de-DE" sz="2400" dirty="0"/>
              <a:t> </a:t>
            </a:r>
            <a:r>
              <a:rPr lang="de-DE" sz="2400" dirty="0" err="1"/>
              <a:t>labirinti</a:t>
            </a:r>
            <a:r>
              <a:rPr lang="de-DE" sz="2400" dirty="0"/>
              <a:t> in </a:t>
            </a:r>
            <a:r>
              <a:rPr lang="de-DE" sz="2400" dirty="0" err="1"/>
              <a:t>cui</a:t>
            </a:r>
            <a:r>
              <a:rPr lang="de-DE" sz="2400" dirty="0"/>
              <a:t> la </a:t>
            </a:r>
            <a:r>
              <a:rPr lang="de-DE" sz="2400" dirty="0" err="1"/>
              <a:t>soluzione</a:t>
            </a:r>
            <a:r>
              <a:rPr lang="de-DE" sz="2400" dirty="0"/>
              <a:t> non </a:t>
            </a:r>
            <a:r>
              <a:rPr lang="de-DE" sz="2400" dirty="0" err="1"/>
              <a:t>fosse</a:t>
            </a:r>
            <a:r>
              <a:rPr lang="de-DE" sz="2400" dirty="0"/>
              <a:t> </a:t>
            </a:r>
            <a:r>
              <a:rPr lang="de-DE" sz="2400" dirty="0" err="1"/>
              <a:t>presente</a:t>
            </a:r>
            <a:r>
              <a:rPr lang="de-DE" sz="2400" dirty="0"/>
              <a:t> la </a:t>
            </a:r>
            <a:r>
              <a:rPr lang="de-DE" sz="2400" dirty="0" err="1"/>
              <a:t>quantità</a:t>
            </a:r>
            <a:r>
              <a:rPr lang="de-DE" sz="2400" dirty="0"/>
              <a:t> di memoria RAM </a:t>
            </a:r>
            <a:r>
              <a:rPr lang="de-DE" sz="2400" dirty="0" err="1"/>
              <a:t>utilizzata</a:t>
            </a:r>
            <a:r>
              <a:rPr lang="de-DE" sz="2400" dirty="0"/>
              <a:t> per </a:t>
            </a:r>
            <a:r>
              <a:rPr lang="de-DE" sz="2400" dirty="0" err="1"/>
              <a:t>l‘espasione</a:t>
            </a:r>
            <a:r>
              <a:rPr lang="de-DE" sz="2400" dirty="0"/>
              <a:t> </a:t>
            </a:r>
            <a:r>
              <a:rPr lang="de-DE" sz="2400" dirty="0" err="1"/>
              <a:t>dei</a:t>
            </a:r>
            <a:r>
              <a:rPr lang="de-DE" sz="2400" dirty="0"/>
              <a:t> </a:t>
            </a:r>
            <a:r>
              <a:rPr lang="de-DE" sz="2400" dirty="0" err="1"/>
              <a:t>nodi</a:t>
            </a:r>
            <a:r>
              <a:rPr lang="de-DE" sz="2400" dirty="0"/>
              <a:t> </a:t>
            </a:r>
            <a:r>
              <a:rPr lang="de-DE" sz="2400" dirty="0" err="1"/>
              <a:t>sia</a:t>
            </a:r>
            <a:r>
              <a:rPr lang="de-DE" sz="2400" dirty="0"/>
              <a:t> </a:t>
            </a:r>
            <a:r>
              <a:rPr lang="de-DE" sz="2400" dirty="0" err="1"/>
              <a:t>risultata</a:t>
            </a:r>
            <a:r>
              <a:rPr lang="de-DE" sz="2400" dirty="0"/>
              <a:t> </a:t>
            </a:r>
            <a:r>
              <a:rPr lang="de-DE" sz="2400" dirty="0" err="1"/>
              <a:t>inadeguata</a:t>
            </a:r>
            <a:r>
              <a:rPr lang="de-DE" sz="2400" dirty="0"/>
              <a:t> </a:t>
            </a:r>
            <a:r>
              <a:rPr lang="de-DE" sz="2400" dirty="0" err="1"/>
              <a:t>rispetto</a:t>
            </a:r>
            <a:r>
              <a:rPr lang="de-DE" sz="2400" dirty="0"/>
              <a:t> alla </a:t>
            </a:r>
            <a:r>
              <a:rPr lang="de-DE" sz="2400" dirty="0" err="1"/>
              <a:t>macchina</a:t>
            </a:r>
            <a:r>
              <a:rPr lang="de-DE" sz="2400" dirty="0"/>
              <a:t> </a:t>
            </a:r>
            <a:r>
              <a:rPr lang="de-DE" sz="2400" dirty="0" err="1"/>
              <a:t>che</a:t>
            </a:r>
            <a:r>
              <a:rPr lang="de-DE" sz="2400" dirty="0"/>
              <a:t> </a:t>
            </a:r>
            <a:r>
              <a:rPr lang="de-DE" sz="2400" dirty="0" err="1"/>
              <a:t>lo</a:t>
            </a:r>
            <a:r>
              <a:rPr lang="de-DE" sz="2400" dirty="0"/>
              <a:t> ha </a:t>
            </a:r>
            <a:r>
              <a:rPr lang="de-DE" sz="2400" dirty="0" err="1"/>
              <a:t>eseguito</a:t>
            </a:r>
            <a:r>
              <a:rPr lang="de-DE" sz="2400" dirty="0"/>
              <a:t>, </a:t>
            </a:r>
            <a:r>
              <a:rPr lang="de-DE" sz="2400" dirty="0" err="1"/>
              <a:t>anche</a:t>
            </a:r>
            <a:r>
              <a:rPr lang="de-DE" sz="2400" dirty="0"/>
              <a:t> per mappe </a:t>
            </a:r>
            <a:r>
              <a:rPr lang="de-DE" sz="2400" dirty="0" err="1"/>
              <a:t>piuttosto</a:t>
            </a:r>
            <a:r>
              <a:rPr lang="de-DE" sz="2400" dirty="0"/>
              <a:t> </a:t>
            </a:r>
            <a:r>
              <a:rPr lang="de-DE" sz="2400" dirty="0" err="1"/>
              <a:t>ridotte</a:t>
            </a:r>
            <a:r>
              <a:rPr lang="de-DE" sz="2400" dirty="0"/>
              <a:t>.</a:t>
            </a:r>
          </a:p>
          <a:p>
            <a:endParaRPr lang="de-DE" sz="2400" dirty="0"/>
          </a:p>
          <a:p>
            <a:r>
              <a:rPr lang="de-DE" sz="2400" dirty="0"/>
              <a:t>Nelle </a:t>
            </a:r>
            <a:r>
              <a:rPr lang="de-DE" sz="2400" dirty="0" err="1"/>
              <a:t>casistiche</a:t>
            </a:r>
            <a:r>
              <a:rPr lang="de-DE" sz="2400" dirty="0"/>
              <a:t> in </a:t>
            </a:r>
            <a:r>
              <a:rPr lang="de-DE" sz="2400" dirty="0" err="1"/>
              <a:t>cui</a:t>
            </a:r>
            <a:r>
              <a:rPr lang="de-DE" sz="2400" dirty="0"/>
              <a:t> </a:t>
            </a:r>
            <a:r>
              <a:rPr lang="de-DE" sz="2400" dirty="0" err="1"/>
              <a:t>un</a:t>
            </a:r>
            <a:r>
              <a:rPr lang="de-DE" sz="2400" dirty="0"/>
              <a:t> </a:t>
            </a:r>
            <a:r>
              <a:rPr lang="de-DE" sz="2400" dirty="0" err="1"/>
              <a:t>determinato</a:t>
            </a:r>
            <a:r>
              <a:rPr lang="de-DE" sz="2400" dirty="0"/>
              <a:t> </a:t>
            </a:r>
            <a:r>
              <a:rPr lang="de-DE" sz="2400" dirty="0" err="1"/>
              <a:t>labirinto</a:t>
            </a:r>
            <a:r>
              <a:rPr lang="de-DE" sz="2400" dirty="0"/>
              <a:t> </a:t>
            </a:r>
            <a:r>
              <a:rPr lang="de-DE" sz="2400" dirty="0" err="1"/>
              <a:t>causi</a:t>
            </a:r>
            <a:r>
              <a:rPr lang="de-DE" sz="2400" dirty="0"/>
              <a:t> </a:t>
            </a:r>
            <a:r>
              <a:rPr lang="de-DE" sz="2400" dirty="0" err="1"/>
              <a:t>stack</a:t>
            </a:r>
            <a:r>
              <a:rPr lang="de-DE" sz="2400" dirty="0"/>
              <a:t> </a:t>
            </a:r>
            <a:r>
              <a:rPr lang="de-DE" sz="2400" dirty="0" err="1"/>
              <a:t>overflow</a:t>
            </a:r>
            <a:r>
              <a:rPr lang="de-DE" sz="2400" dirty="0"/>
              <a:t> </a:t>
            </a:r>
            <a:r>
              <a:rPr lang="de-DE" sz="2400" dirty="0" err="1"/>
              <a:t>con</a:t>
            </a:r>
            <a:r>
              <a:rPr lang="de-DE" sz="2400" dirty="0"/>
              <a:t> A*, per </a:t>
            </a:r>
            <a:r>
              <a:rPr lang="de-DE" sz="2400" dirty="0" err="1"/>
              <a:t>determinare</a:t>
            </a:r>
            <a:r>
              <a:rPr lang="de-DE" sz="2400" dirty="0"/>
              <a:t> se </a:t>
            </a:r>
            <a:r>
              <a:rPr lang="de-DE" sz="2400" dirty="0" err="1"/>
              <a:t>una</a:t>
            </a:r>
            <a:r>
              <a:rPr lang="de-DE" sz="2400" dirty="0"/>
              <a:t> </a:t>
            </a:r>
            <a:r>
              <a:rPr lang="de-DE" sz="2400" dirty="0" err="1"/>
              <a:t>soluzione</a:t>
            </a:r>
            <a:r>
              <a:rPr lang="de-DE" sz="2400" dirty="0"/>
              <a:t> </a:t>
            </a:r>
            <a:r>
              <a:rPr lang="de-DE" sz="2400" dirty="0" err="1"/>
              <a:t>esiste</a:t>
            </a:r>
            <a:r>
              <a:rPr lang="de-DE" sz="2400" dirty="0"/>
              <a:t> </a:t>
            </a:r>
            <a:r>
              <a:rPr lang="de-DE" sz="2400" dirty="0" err="1"/>
              <a:t>avrebbe</a:t>
            </a:r>
            <a:r>
              <a:rPr lang="de-DE" sz="2400" dirty="0"/>
              <a:t> più </a:t>
            </a:r>
            <a:r>
              <a:rPr lang="de-DE" sz="2400" dirty="0" err="1"/>
              <a:t>senso</a:t>
            </a:r>
            <a:r>
              <a:rPr lang="de-DE" sz="2400" dirty="0"/>
              <a:t> </a:t>
            </a:r>
            <a:r>
              <a:rPr lang="de-DE" sz="2400" dirty="0" err="1"/>
              <a:t>utilizzare</a:t>
            </a:r>
            <a:r>
              <a:rPr lang="de-DE" sz="2400" dirty="0"/>
              <a:t> </a:t>
            </a:r>
            <a:r>
              <a:rPr lang="de-DE" sz="2400" dirty="0" err="1"/>
              <a:t>algoritmi</a:t>
            </a:r>
            <a:r>
              <a:rPr lang="de-DE" sz="2400" dirty="0"/>
              <a:t> </a:t>
            </a:r>
            <a:r>
              <a:rPr lang="de-DE" sz="2400" dirty="0" err="1"/>
              <a:t>che</a:t>
            </a:r>
            <a:r>
              <a:rPr lang="de-DE" sz="2400" dirty="0"/>
              <a:t> </a:t>
            </a:r>
            <a:r>
              <a:rPr lang="de-DE" sz="2400" dirty="0" err="1"/>
              <a:t>riducono</a:t>
            </a:r>
            <a:r>
              <a:rPr lang="de-DE" sz="2400" dirty="0"/>
              <a:t> i </a:t>
            </a:r>
            <a:r>
              <a:rPr lang="de-DE" sz="2400" dirty="0" err="1"/>
              <a:t>nodi</a:t>
            </a:r>
            <a:r>
              <a:rPr lang="de-DE" sz="2400" dirty="0"/>
              <a:t> </a:t>
            </a:r>
            <a:r>
              <a:rPr lang="de-DE" sz="2400" dirty="0" err="1"/>
              <a:t>espansi</a:t>
            </a:r>
            <a:r>
              <a:rPr lang="de-DE" sz="2400" dirty="0"/>
              <a:t> </a:t>
            </a:r>
            <a:r>
              <a:rPr lang="de-DE" sz="2400" dirty="0" err="1"/>
              <a:t>presenti</a:t>
            </a:r>
            <a:r>
              <a:rPr lang="de-DE" sz="2400" dirty="0"/>
              <a:t> in </a:t>
            </a:r>
            <a:r>
              <a:rPr lang="de-DE" sz="2400" dirty="0" err="1"/>
              <a:t>frontiera</a:t>
            </a:r>
            <a:r>
              <a:rPr lang="de-DE" sz="2400" dirty="0"/>
              <a:t>, </a:t>
            </a:r>
            <a:r>
              <a:rPr lang="de-DE" sz="2400" dirty="0" err="1"/>
              <a:t>come</a:t>
            </a:r>
            <a:r>
              <a:rPr lang="de-DE" sz="2400" dirty="0"/>
              <a:t> IDA*.</a:t>
            </a:r>
          </a:p>
          <a:p>
            <a:r>
              <a:rPr lang="de-DE" sz="2400" dirty="0"/>
              <a:t> </a:t>
            </a:r>
          </a:p>
          <a:p>
            <a:endParaRPr lang="de-DE" sz="2400" dirty="0"/>
          </a:p>
          <a:p>
            <a:endParaRPr lang="de-DE" sz="2400" dirty="0"/>
          </a:p>
          <a:p>
            <a:endParaRPr lang="it-IT" sz="2400" dirty="0"/>
          </a:p>
        </p:txBody>
      </p:sp>
    </p:spTree>
    <p:extLst>
      <p:ext uri="{BB962C8B-B14F-4D97-AF65-F5344CB8AC3E}">
        <p14:creationId xmlns:p14="http://schemas.microsoft.com/office/powerpoint/2010/main" val="279027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60C1E0-4FB4-16E7-D8CD-7485FD95C828}"/>
              </a:ext>
            </a:extLst>
          </p:cNvPr>
          <p:cNvSpPr>
            <a:spLocks noGrp="1"/>
          </p:cNvSpPr>
          <p:nvPr>
            <p:ph type="title"/>
          </p:nvPr>
        </p:nvSpPr>
        <p:spPr/>
        <p:txBody>
          <a:bodyPr/>
          <a:lstStyle/>
          <a:p>
            <a:r>
              <a:rPr lang="it-IT" dirty="0"/>
              <a:t>Analisi delle prestazioni: Considerazioni sui risultati</a:t>
            </a: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24BD6F65-3CDE-2526-B532-671A0BBA0F29}"/>
                  </a:ext>
                </a:extLst>
              </p:cNvPr>
              <p:cNvSpPr txBox="1"/>
              <p:nvPr/>
            </p:nvSpPr>
            <p:spPr>
              <a:xfrm>
                <a:off x="1206622" y="2234698"/>
                <a:ext cx="9778752" cy="2388603"/>
              </a:xfrm>
              <a:prstGeom prst="rect">
                <a:avLst/>
              </a:prstGeom>
              <a:noFill/>
            </p:spPr>
            <p:txBody>
              <a:bodyPr wrap="square">
                <a:spAutoFit/>
              </a:bodyPr>
              <a:lstStyle/>
              <a:p>
                <a:r>
                  <a:rPr lang="de-DE" sz="2400" dirty="0"/>
                  <a:t>Ponendo </a:t>
                </a:r>
                <a:r>
                  <a:rPr lang="de-DE" sz="2400" dirty="0" err="1"/>
                  <a:t>il</a:t>
                </a:r>
                <a:r>
                  <a:rPr lang="de-DE" sz="2400" dirty="0"/>
                  <a:t> </a:t>
                </a:r>
                <a:r>
                  <a:rPr lang="de-DE" sz="2400" dirty="0" err="1"/>
                  <a:t>lato</a:t>
                </a:r>
                <a:r>
                  <a:rPr lang="de-DE" sz="2400" dirty="0"/>
                  <a:t> della </a:t>
                </a:r>
                <a:r>
                  <a:rPr lang="de-DE" sz="2400" dirty="0" err="1"/>
                  <a:t>mappa</a:t>
                </a:r>
                <a:r>
                  <a:rPr lang="de-DE" sz="2400" dirty="0"/>
                  <a:t> pari a </a:t>
                </a:r>
                <a14:m>
                  <m:oMath xmlns:m="http://schemas.openxmlformats.org/officeDocument/2006/math">
                    <m:r>
                      <a:rPr lang="it-IT" sz="2400" i="1">
                        <a:latin typeface="Cambria Math" panose="02040503050406030204" pitchFamily="18" charset="0"/>
                      </a:rPr>
                      <m:t>𝑙</m:t>
                    </m:r>
                  </m:oMath>
                </a14:m>
                <a:r>
                  <a:rPr lang="de-DE" sz="2400" dirty="0"/>
                  <a:t> </a:t>
                </a:r>
                <a:r>
                  <a:rPr lang="de-DE" sz="2400" dirty="0" err="1"/>
                  <a:t>allora</a:t>
                </a:r>
                <a:r>
                  <a:rPr lang="de-DE" sz="2400" dirty="0"/>
                  <a:t> la </a:t>
                </a:r>
                <a:r>
                  <a:rPr lang="de-DE" sz="2400" dirty="0" err="1"/>
                  <a:t>profondità</a:t>
                </a:r>
                <a:r>
                  <a:rPr lang="de-DE" sz="2400" dirty="0"/>
                  <a:t> del </a:t>
                </a:r>
                <a:r>
                  <a:rPr lang="de-DE" sz="2400" dirty="0" err="1"/>
                  <a:t>ramo</a:t>
                </a:r>
                <a:r>
                  <a:rPr lang="de-DE" sz="2400" dirty="0"/>
                  <a:t> più </a:t>
                </a:r>
                <a:r>
                  <a:rPr lang="de-DE" sz="2400" dirty="0" err="1"/>
                  <a:t>profondo</a:t>
                </a:r>
                <a:r>
                  <a:rPr lang="de-DE" sz="2400" dirty="0"/>
                  <a:t> </a:t>
                </a:r>
                <a:r>
                  <a:rPr lang="de-DE" sz="2400" dirty="0" err="1"/>
                  <a:t>esplorato</a:t>
                </a:r>
                <a:r>
                  <a:rPr lang="de-DE" sz="2400" dirty="0"/>
                  <a:t> </a:t>
                </a:r>
                <a:r>
                  <a:rPr lang="de-DE" sz="2400" dirty="0" err="1"/>
                  <a:t>sarebbe</a:t>
                </a:r>
                <a:r>
                  <a:rPr lang="de-DE" sz="2400" dirty="0"/>
                  <a:t> &lt;= di </a:t>
                </a:r>
                <a14:m>
                  <m:oMath xmlns:m="http://schemas.openxmlformats.org/officeDocument/2006/math">
                    <m:sSup>
                      <m:sSupPr>
                        <m:ctrlPr>
                          <a:rPr lang="de-DE" sz="2400" i="1" smtClean="0">
                            <a:latin typeface="Cambria Math" panose="02040503050406030204" pitchFamily="18" charset="0"/>
                          </a:rPr>
                        </m:ctrlPr>
                      </m:sSupPr>
                      <m:e>
                        <m:r>
                          <a:rPr lang="it-IT" sz="2400" b="0" i="1" smtClean="0">
                            <a:latin typeface="Cambria Math" panose="02040503050406030204" pitchFamily="18" charset="0"/>
                          </a:rPr>
                          <m:t>𝑙</m:t>
                        </m:r>
                      </m:e>
                      <m:sup>
                        <m:r>
                          <a:rPr lang="it-IT" sz="2400" b="0" i="1" smtClean="0">
                            <a:latin typeface="Cambria Math" panose="02040503050406030204" pitchFamily="18" charset="0"/>
                          </a:rPr>
                          <m:t>2</m:t>
                        </m:r>
                      </m:sup>
                    </m:sSup>
                  </m:oMath>
                </a14:m>
                <a:r>
                  <a:rPr lang="de-DE" sz="2400" dirty="0"/>
                  <a:t>.</a:t>
                </a:r>
                <a:endParaRPr lang="de-DE" sz="2400" b="1" dirty="0"/>
              </a:p>
              <a:p>
                <a:r>
                  <a:rPr lang="de-DE" sz="2400" dirty="0" err="1"/>
                  <a:t>Ponendo</a:t>
                </a:r>
                <a:r>
                  <a:rPr lang="de-DE" sz="2400" dirty="0"/>
                  <a:t> </a:t>
                </a:r>
                <a:r>
                  <a:rPr lang="de-DE" sz="2400" dirty="0" err="1"/>
                  <a:t>il</a:t>
                </a:r>
                <a:r>
                  <a:rPr lang="de-DE" sz="2400" dirty="0"/>
                  <a:t> </a:t>
                </a:r>
                <a:r>
                  <a:rPr lang="de-DE" sz="2400" dirty="0" err="1"/>
                  <a:t>branching</a:t>
                </a:r>
                <a:r>
                  <a:rPr lang="de-DE" sz="2400" dirty="0"/>
                  <a:t> </a:t>
                </a:r>
                <a:r>
                  <a:rPr lang="de-DE" sz="2400" dirty="0" err="1"/>
                  <a:t>factor</a:t>
                </a:r>
                <a:r>
                  <a:rPr lang="de-DE" sz="2400" dirty="0"/>
                  <a:t> pari a 8 (</a:t>
                </a:r>
                <a:r>
                  <a:rPr lang="de-DE" sz="2400" dirty="0" err="1"/>
                  <a:t>numero</a:t>
                </a:r>
                <a:r>
                  <a:rPr lang="de-DE" sz="2400" dirty="0"/>
                  <a:t> di </a:t>
                </a:r>
                <a:r>
                  <a:rPr lang="de-DE" sz="2400" dirty="0" err="1"/>
                  <a:t>mosse</a:t>
                </a:r>
                <a:r>
                  <a:rPr lang="de-DE" sz="2400" dirty="0"/>
                  <a:t> </a:t>
                </a:r>
                <a:r>
                  <a:rPr lang="de-DE" sz="2400" dirty="0" err="1"/>
                  <a:t>effettuabili</a:t>
                </a:r>
                <a:r>
                  <a:rPr lang="de-DE" sz="2400" dirty="0"/>
                  <a:t> </a:t>
                </a:r>
                <a:r>
                  <a:rPr lang="de-DE" sz="2400" dirty="0" err="1"/>
                  <a:t>nel</a:t>
                </a:r>
                <a:r>
                  <a:rPr lang="de-DE" sz="2400" dirty="0"/>
                  <a:t> </a:t>
                </a:r>
                <a:r>
                  <a:rPr lang="de-DE" sz="2400" dirty="0" err="1"/>
                  <a:t>caso</a:t>
                </a:r>
                <a:r>
                  <a:rPr lang="de-DE" sz="2400" dirty="0"/>
                  <a:t> </a:t>
                </a:r>
                <a:r>
                  <a:rPr lang="de-DE" sz="2400" dirty="0" err="1"/>
                  <a:t>peggiore</a:t>
                </a:r>
                <a:r>
                  <a:rPr lang="de-DE" sz="2400" dirty="0"/>
                  <a:t>), </a:t>
                </a:r>
                <a:r>
                  <a:rPr lang="de-DE" sz="2400" dirty="0" err="1"/>
                  <a:t>allora</a:t>
                </a:r>
                <a:r>
                  <a:rPr lang="de-DE" sz="2400" dirty="0"/>
                  <a:t> </a:t>
                </a:r>
                <a:r>
                  <a:rPr lang="de-DE" sz="2400" dirty="0" err="1"/>
                  <a:t>il</a:t>
                </a:r>
                <a:r>
                  <a:rPr lang="de-DE" sz="2400" dirty="0"/>
                  <a:t> </a:t>
                </a:r>
                <a:r>
                  <a:rPr lang="de-DE" sz="2400" dirty="0" err="1"/>
                  <a:t>numero</a:t>
                </a:r>
                <a:r>
                  <a:rPr lang="de-DE" sz="2400" dirty="0"/>
                  <a:t> </a:t>
                </a:r>
                <a:r>
                  <a:rPr lang="de-DE" sz="2400" dirty="0" err="1"/>
                  <a:t>massimo</a:t>
                </a:r>
                <a:r>
                  <a:rPr lang="de-DE" sz="2400" dirty="0"/>
                  <a:t> di </a:t>
                </a:r>
                <a:r>
                  <a:rPr lang="de-DE" sz="2400" dirty="0" err="1"/>
                  <a:t>nodi</a:t>
                </a:r>
                <a:r>
                  <a:rPr lang="de-DE" sz="2400" dirty="0"/>
                  <a:t> </a:t>
                </a:r>
                <a:r>
                  <a:rPr lang="de-DE" sz="2400" dirty="0" err="1"/>
                  <a:t>trattenuti</a:t>
                </a:r>
                <a:r>
                  <a:rPr lang="de-DE" sz="2400" dirty="0"/>
                  <a:t> in memoria da A* </a:t>
                </a:r>
                <a:r>
                  <a:rPr lang="de-DE" sz="2400" dirty="0" err="1"/>
                  <a:t>sarebbe</a:t>
                </a:r>
                <a:r>
                  <a:rPr lang="de-DE" sz="2400" dirty="0"/>
                  <a:t>  </a:t>
                </a:r>
                <a14:m>
                  <m:oMath xmlns:m="http://schemas.openxmlformats.org/officeDocument/2006/math">
                    <m:r>
                      <a:rPr lang="de-DE" sz="2400" i="1" smtClean="0">
                        <a:latin typeface="Cambria Math" panose="02040503050406030204" pitchFamily="18" charset="0"/>
                        <a:ea typeface="Cambria Math" panose="02040503050406030204" pitchFamily="18" charset="0"/>
                      </a:rPr>
                      <m:t>∈</m:t>
                    </m:r>
                    <m:r>
                      <a:rPr lang="de-DE" sz="2400" i="1" smtClean="0">
                        <a:latin typeface="Cambria Math" panose="02040503050406030204" pitchFamily="18" charset="0"/>
                        <a:ea typeface="Cambria Math" panose="02040503050406030204" pitchFamily="18" charset="0"/>
                      </a:rPr>
                      <m:t>𝒪</m:t>
                    </m:r>
                    <m:d>
                      <m:dPr>
                        <m:ctrlPr>
                          <a:rPr lang="it-IT" sz="2400" b="0" i="1" smtClean="0">
                            <a:latin typeface="Cambria Math" panose="02040503050406030204" pitchFamily="18" charset="0"/>
                            <a:ea typeface="Cambria Math" panose="02040503050406030204" pitchFamily="18" charset="0"/>
                          </a:rPr>
                        </m:ctrlPr>
                      </m:dPr>
                      <m:e>
                        <m:sSup>
                          <m:sSupPr>
                            <m:ctrlPr>
                              <a:rPr lang="it-IT" sz="2400" b="0" i="1" smtClean="0">
                                <a:latin typeface="Cambria Math" panose="02040503050406030204" pitchFamily="18" charset="0"/>
                                <a:ea typeface="Cambria Math" panose="02040503050406030204" pitchFamily="18" charset="0"/>
                              </a:rPr>
                            </m:ctrlPr>
                          </m:sSupPr>
                          <m:e>
                            <m:r>
                              <a:rPr lang="it-IT" sz="2400" b="0" i="1" smtClean="0">
                                <a:latin typeface="Cambria Math" panose="02040503050406030204" pitchFamily="18" charset="0"/>
                                <a:ea typeface="Cambria Math" panose="02040503050406030204" pitchFamily="18" charset="0"/>
                              </a:rPr>
                              <m:t>8</m:t>
                            </m:r>
                          </m:e>
                          <m:sup>
                            <m:sSup>
                              <m:sSupPr>
                                <m:ctrlPr>
                                  <a:rPr lang="it-IT" sz="2400" b="0" i="1" smtClean="0">
                                    <a:latin typeface="Cambria Math" panose="02040503050406030204" pitchFamily="18" charset="0"/>
                                    <a:ea typeface="Cambria Math" panose="02040503050406030204" pitchFamily="18" charset="0"/>
                                  </a:rPr>
                                </m:ctrlPr>
                              </m:sSupPr>
                              <m:e>
                                <m:r>
                                  <a:rPr lang="it-IT" sz="2400" b="0" i="1" smtClean="0">
                                    <a:latin typeface="Cambria Math" panose="02040503050406030204" pitchFamily="18" charset="0"/>
                                    <a:ea typeface="Cambria Math" panose="02040503050406030204" pitchFamily="18" charset="0"/>
                                  </a:rPr>
                                  <m:t>𝑙</m:t>
                                </m:r>
                              </m:e>
                              <m:sup>
                                <m:r>
                                  <a:rPr lang="it-IT" sz="2400" b="0" i="1" smtClean="0">
                                    <a:latin typeface="Cambria Math" panose="02040503050406030204" pitchFamily="18" charset="0"/>
                                    <a:ea typeface="Cambria Math" panose="02040503050406030204" pitchFamily="18" charset="0"/>
                                  </a:rPr>
                                  <m:t>2</m:t>
                                </m:r>
                              </m:sup>
                            </m:sSup>
                          </m:sup>
                        </m:sSup>
                      </m:e>
                    </m:d>
                  </m:oMath>
                </a14:m>
                <a:r>
                  <a:rPr lang="de-DE" sz="2400" dirty="0"/>
                  <a:t> </a:t>
                </a:r>
                <a:r>
                  <a:rPr lang="de-DE" sz="2400" dirty="0" err="1"/>
                  <a:t>mentre</a:t>
                </a:r>
                <a:r>
                  <a:rPr lang="de-DE" sz="2400" dirty="0"/>
                  <a:t> </a:t>
                </a:r>
                <a:r>
                  <a:rPr lang="de-DE" sz="2400" dirty="0" err="1"/>
                  <a:t>nel</a:t>
                </a:r>
                <a:r>
                  <a:rPr lang="de-DE" sz="2400" dirty="0"/>
                  <a:t> </a:t>
                </a:r>
                <a:r>
                  <a:rPr lang="de-DE" sz="2400" dirty="0" err="1"/>
                  <a:t>caso</a:t>
                </a:r>
                <a:r>
                  <a:rPr lang="de-DE" sz="2400" dirty="0"/>
                  <a:t> di IDA* la </a:t>
                </a:r>
                <a:r>
                  <a:rPr lang="de-DE" sz="2400" dirty="0" err="1"/>
                  <a:t>stessa</a:t>
                </a:r>
                <a:r>
                  <a:rPr lang="de-DE" sz="2400" dirty="0"/>
                  <a:t> </a:t>
                </a:r>
                <a:r>
                  <a:rPr lang="de-DE" sz="2400" dirty="0" err="1"/>
                  <a:t>quantità</a:t>
                </a:r>
                <a:r>
                  <a:rPr lang="de-DE" sz="2400" dirty="0"/>
                  <a:t> </a:t>
                </a:r>
                <a:r>
                  <a:rPr lang="de-DE" sz="2400" dirty="0" err="1"/>
                  <a:t>ammonterebbe</a:t>
                </a:r>
                <a:r>
                  <a:rPr lang="de-DE" sz="2400" dirty="0"/>
                  <a:t> a </a:t>
                </a:r>
                <a14:m>
                  <m:oMath xmlns:m="http://schemas.openxmlformats.org/officeDocument/2006/math">
                    <m:r>
                      <a:rPr lang="de-DE" sz="2400" i="1">
                        <a:latin typeface="Cambria Math" panose="02040503050406030204" pitchFamily="18" charset="0"/>
                        <a:ea typeface="Cambria Math" panose="02040503050406030204" pitchFamily="18" charset="0"/>
                      </a:rPr>
                      <m:t>𝒪</m:t>
                    </m:r>
                    <m:d>
                      <m:dPr>
                        <m:ctrlPr>
                          <a:rPr lang="it-IT" sz="2400" i="1">
                            <a:latin typeface="Cambria Math" panose="02040503050406030204" pitchFamily="18" charset="0"/>
                            <a:ea typeface="Cambria Math" panose="02040503050406030204" pitchFamily="18" charset="0"/>
                          </a:rPr>
                        </m:ctrlPr>
                      </m:dPr>
                      <m:e>
                        <m:sSup>
                          <m:sSupPr>
                            <m:ctrlPr>
                              <a:rPr lang="it-IT" sz="2400" i="1">
                                <a:latin typeface="Cambria Math" panose="02040503050406030204" pitchFamily="18" charset="0"/>
                                <a:ea typeface="Cambria Math" panose="02040503050406030204" pitchFamily="18" charset="0"/>
                              </a:rPr>
                            </m:ctrlPr>
                          </m:sSupPr>
                          <m:e>
                            <m:r>
                              <a:rPr lang="it-IT" sz="2400" i="1">
                                <a:latin typeface="Cambria Math" panose="02040503050406030204" pitchFamily="18" charset="0"/>
                                <a:ea typeface="Cambria Math" panose="02040503050406030204" pitchFamily="18" charset="0"/>
                              </a:rPr>
                              <m:t>𝑙</m:t>
                            </m:r>
                          </m:e>
                          <m:sup>
                            <m:r>
                              <a:rPr lang="it-IT" sz="2400" i="1">
                                <a:latin typeface="Cambria Math" panose="02040503050406030204" pitchFamily="18" charset="0"/>
                                <a:ea typeface="Cambria Math" panose="02040503050406030204" pitchFamily="18" charset="0"/>
                              </a:rPr>
                              <m:t>2</m:t>
                            </m:r>
                          </m:sup>
                        </m:sSup>
                      </m:e>
                    </m:d>
                    <m:r>
                      <a:rPr lang="it-IT" sz="2400" b="0" i="0" smtClean="0">
                        <a:latin typeface="Cambria Math" panose="02040503050406030204" pitchFamily="18" charset="0"/>
                        <a:ea typeface="Cambria Math" panose="02040503050406030204" pitchFamily="18" charset="0"/>
                      </a:rPr>
                      <m:t>.</m:t>
                    </m:r>
                  </m:oMath>
                </a14:m>
                <a:endParaRPr lang="de-DE" sz="2400" dirty="0"/>
              </a:p>
            </p:txBody>
          </p:sp>
        </mc:Choice>
        <mc:Fallback xmlns="">
          <p:sp>
            <p:nvSpPr>
              <p:cNvPr id="4" name="CasellaDiTesto 3">
                <a:extLst>
                  <a:ext uri="{FF2B5EF4-FFF2-40B4-BE49-F238E27FC236}">
                    <a16:creationId xmlns:a16="http://schemas.microsoft.com/office/drawing/2014/main" id="{24BD6F65-3CDE-2526-B532-671A0BBA0F29}"/>
                  </a:ext>
                </a:extLst>
              </p:cNvPr>
              <p:cNvSpPr txBox="1">
                <a:spLocks noRot="1" noChangeAspect="1" noMove="1" noResize="1" noEditPoints="1" noAdjustHandles="1" noChangeArrowheads="1" noChangeShapeType="1" noTextEdit="1"/>
              </p:cNvSpPr>
              <p:nvPr/>
            </p:nvSpPr>
            <p:spPr>
              <a:xfrm>
                <a:off x="1206622" y="2234698"/>
                <a:ext cx="9778752" cy="2388603"/>
              </a:xfrm>
              <a:prstGeom prst="rect">
                <a:avLst/>
              </a:prstGeom>
              <a:blipFill>
                <a:blip r:embed="rId2"/>
                <a:stretch>
                  <a:fillRect l="-998" t="-2046" b="-5115"/>
                </a:stretch>
              </a:blipFill>
            </p:spPr>
            <p:txBody>
              <a:bodyPr/>
              <a:lstStyle/>
              <a:p>
                <a:r>
                  <a:rPr lang="it-IT">
                    <a:noFill/>
                  </a:rPr>
                  <a:t> </a:t>
                </a:r>
              </a:p>
            </p:txBody>
          </p:sp>
        </mc:Fallback>
      </mc:AlternateContent>
    </p:spTree>
    <p:extLst>
      <p:ext uri="{BB962C8B-B14F-4D97-AF65-F5344CB8AC3E}">
        <p14:creationId xmlns:p14="http://schemas.microsoft.com/office/powerpoint/2010/main" val="245467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2DF1A-1025-4640-B68D-39C8C8643D19}"/>
              </a:ext>
            </a:extLst>
          </p:cNvPr>
          <p:cNvSpPr>
            <a:spLocks noGrp="1"/>
          </p:cNvSpPr>
          <p:nvPr>
            <p:ph type="title"/>
          </p:nvPr>
        </p:nvSpPr>
        <p:spPr>
          <a:xfrm>
            <a:off x="-3" y="270745"/>
            <a:ext cx="12192000" cy="714892"/>
          </a:xfrm>
        </p:spPr>
        <p:txBody>
          <a:bodyPr/>
          <a:lstStyle/>
          <a:p>
            <a:pPr algn="ctr"/>
            <a:r>
              <a:rPr lang="it-IT" dirty="0"/>
              <a:t>Generazione dei labirinti</a:t>
            </a:r>
          </a:p>
        </p:txBody>
      </p:sp>
      <p:sp>
        <p:nvSpPr>
          <p:cNvPr id="7" name="CasellaDiTesto 6">
            <a:extLst>
              <a:ext uri="{FF2B5EF4-FFF2-40B4-BE49-F238E27FC236}">
                <a16:creationId xmlns:a16="http://schemas.microsoft.com/office/drawing/2014/main" id="{BAFDCC5D-8711-4ACA-B834-F25E0F14872A}"/>
              </a:ext>
            </a:extLst>
          </p:cNvPr>
          <p:cNvSpPr txBox="1"/>
          <p:nvPr/>
        </p:nvSpPr>
        <p:spPr>
          <a:xfrm>
            <a:off x="1001327" y="1570012"/>
            <a:ext cx="10189345" cy="2308324"/>
          </a:xfrm>
          <a:prstGeom prst="rect">
            <a:avLst/>
          </a:prstGeom>
          <a:noFill/>
        </p:spPr>
        <p:txBody>
          <a:bodyPr wrap="square">
            <a:spAutoFit/>
          </a:bodyPr>
          <a:lstStyle/>
          <a:p>
            <a:r>
              <a:rPr lang="it-IT" sz="2400" dirty="0"/>
              <a:t>La generazione dei labirinti è stata effettuata mediante uno script in Python considerando i seguenti input:</a:t>
            </a:r>
          </a:p>
          <a:p>
            <a:pPr marL="800100" lvl="1" indent="-342900">
              <a:buFont typeface="Arial" panose="020B0604020202020204" pitchFamily="34" charset="0"/>
              <a:buChar char="•"/>
            </a:pPr>
            <a:r>
              <a:rPr lang="it-IT" sz="2400" dirty="0"/>
              <a:t>Numero di righe</a:t>
            </a:r>
          </a:p>
          <a:p>
            <a:pPr marL="800100" lvl="1" indent="-342900">
              <a:buFont typeface="Arial" panose="020B0604020202020204" pitchFamily="34" charset="0"/>
              <a:buChar char="•"/>
            </a:pPr>
            <a:r>
              <a:rPr lang="it-IT" sz="2400" dirty="0"/>
              <a:t>Numero di colonne</a:t>
            </a:r>
          </a:p>
          <a:p>
            <a:pPr marL="800100" lvl="1" indent="-342900">
              <a:buFont typeface="Arial" panose="020B0604020202020204" pitchFamily="34" charset="0"/>
              <a:buChar char="•"/>
            </a:pPr>
            <a:r>
              <a:rPr lang="it-IT" sz="2400" dirty="0"/>
              <a:t>Posizione iniziale</a:t>
            </a:r>
          </a:p>
          <a:p>
            <a:pPr marL="800100" lvl="1" indent="-342900">
              <a:buFont typeface="Arial" panose="020B0604020202020204" pitchFamily="34" charset="0"/>
              <a:buChar char="•"/>
            </a:pPr>
            <a:r>
              <a:rPr lang="it-IT" sz="2400" dirty="0"/>
              <a:t>Posizioni finali</a:t>
            </a:r>
          </a:p>
        </p:txBody>
      </p:sp>
      <p:sp>
        <p:nvSpPr>
          <p:cNvPr id="8" name="CasellaDiTesto 7">
            <a:extLst>
              <a:ext uri="{FF2B5EF4-FFF2-40B4-BE49-F238E27FC236}">
                <a16:creationId xmlns:a16="http://schemas.microsoft.com/office/drawing/2014/main" id="{F755EF84-C50A-3F36-0108-B4C0DCE61FA2}"/>
              </a:ext>
            </a:extLst>
          </p:cNvPr>
          <p:cNvSpPr txBox="1"/>
          <p:nvPr/>
        </p:nvSpPr>
        <p:spPr>
          <a:xfrm>
            <a:off x="1001328" y="4116482"/>
            <a:ext cx="10189345" cy="1569660"/>
          </a:xfrm>
          <a:prstGeom prst="rect">
            <a:avLst/>
          </a:prstGeom>
          <a:noFill/>
        </p:spPr>
        <p:txBody>
          <a:bodyPr wrap="square">
            <a:spAutoFit/>
          </a:bodyPr>
          <a:lstStyle/>
          <a:p>
            <a:r>
              <a:rPr lang="it-IT" sz="2400" dirty="0"/>
              <a:t>I muri vengono generati casualmente, la probabilità che un muro venga inserito all’interno di una specifica casella (eccezion fatta per caselle assegnate a posizioni iniziali e finali) è stata impostata pari a una costante compresa tra 0% e 50%.</a:t>
            </a:r>
          </a:p>
        </p:txBody>
      </p:sp>
    </p:spTree>
    <p:extLst>
      <p:ext uri="{BB962C8B-B14F-4D97-AF65-F5344CB8AC3E}">
        <p14:creationId xmlns:p14="http://schemas.microsoft.com/office/powerpoint/2010/main" val="1037321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7A24BB-8880-A322-8286-590F661E5268}"/>
              </a:ext>
            </a:extLst>
          </p:cNvPr>
          <p:cNvSpPr>
            <a:spLocks noGrp="1"/>
          </p:cNvSpPr>
          <p:nvPr>
            <p:ph type="title"/>
          </p:nvPr>
        </p:nvSpPr>
        <p:spPr>
          <a:xfrm>
            <a:off x="0" y="250514"/>
            <a:ext cx="12192000" cy="714892"/>
          </a:xfrm>
        </p:spPr>
        <p:txBody>
          <a:bodyPr/>
          <a:lstStyle/>
          <a:p>
            <a:pPr algn="ctr"/>
            <a:r>
              <a:rPr lang="it-IT" dirty="0"/>
              <a:t>Scelta dell’algoritmo</a:t>
            </a:r>
          </a:p>
        </p:txBody>
      </p:sp>
      <p:sp>
        <p:nvSpPr>
          <p:cNvPr id="5" name="CasellaDiTesto 4">
            <a:extLst>
              <a:ext uri="{FF2B5EF4-FFF2-40B4-BE49-F238E27FC236}">
                <a16:creationId xmlns:a16="http://schemas.microsoft.com/office/drawing/2014/main" id="{413A6852-E99E-7058-5063-8DE764591222}"/>
              </a:ext>
            </a:extLst>
          </p:cNvPr>
          <p:cNvSpPr txBox="1"/>
          <p:nvPr/>
        </p:nvSpPr>
        <p:spPr>
          <a:xfrm>
            <a:off x="1001327" y="1905506"/>
            <a:ext cx="10189345" cy="3046988"/>
          </a:xfrm>
          <a:prstGeom prst="rect">
            <a:avLst/>
          </a:prstGeom>
          <a:noFill/>
        </p:spPr>
        <p:txBody>
          <a:bodyPr wrap="square">
            <a:spAutoFit/>
          </a:bodyPr>
          <a:lstStyle/>
          <a:p>
            <a:r>
              <a:rPr lang="it-IT" sz="2400" dirty="0"/>
              <a:t>Come algoritmo da implementare in </a:t>
            </a:r>
            <a:r>
              <a:rPr lang="it-IT" sz="2400" dirty="0" err="1"/>
              <a:t>Prolog</a:t>
            </a:r>
            <a:r>
              <a:rPr lang="it-IT" sz="2400" dirty="0"/>
              <a:t> è stato scelto A* considerate le seguenti caratteristiche:</a:t>
            </a:r>
          </a:p>
          <a:p>
            <a:pPr marL="800100" lvl="1" indent="-342900">
              <a:buFont typeface="Arial" panose="020B0604020202020204" pitchFamily="34" charset="0"/>
              <a:buChar char="•"/>
            </a:pPr>
            <a:r>
              <a:rPr lang="it-IT" sz="2400" dirty="0"/>
              <a:t>Effettua ricerca informata</a:t>
            </a:r>
          </a:p>
          <a:p>
            <a:pPr marL="800100" lvl="1" indent="-342900">
              <a:buFont typeface="Arial" panose="020B0604020202020204" pitchFamily="34" charset="0"/>
              <a:buChar char="•"/>
            </a:pPr>
            <a:r>
              <a:rPr lang="it-IT" sz="2400" dirty="0"/>
              <a:t>Completo nel dominio considerato</a:t>
            </a:r>
          </a:p>
          <a:p>
            <a:pPr marL="800100" lvl="1" indent="-342900">
              <a:buFont typeface="Arial" panose="020B0604020202020204" pitchFamily="34" charset="0"/>
              <a:buChar char="•"/>
            </a:pPr>
            <a:r>
              <a:rPr lang="it-IT" sz="2400" dirty="0"/>
              <a:t>Se l’euristica utilizzata per la ricerca informata è monotona allora è ottimale</a:t>
            </a:r>
          </a:p>
          <a:p>
            <a:pPr marL="800100" lvl="1" indent="-342900">
              <a:buFont typeface="Arial" panose="020B0604020202020204" pitchFamily="34" charset="0"/>
              <a:buChar char="•"/>
            </a:pPr>
            <a:r>
              <a:rPr lang="it-IT" sz="2400" dirty="0"/>
              <a:t>Non esiste un altro algoritmo che garantisce un minor numero di nodi espansi per trovare una soluzione ottimale</a:t>
            </a:r>
          </a:p>
        </p:txBody>
      </p:sp>
    </p:spTree>
    <p:extLst>
      <p:ext uri="{BB962C8B-B14F-4D97-AF65-F5344CB8AC3E}">
        <p14:creationId xmlns:p14="http://schemas.microsoft.com/office/powerpoint/2010/main" val="2877348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83EC1A-0943-899E-CFC9-5C3E463CCD58}"/>
              </a:ext>
            </a:extLst>
          </p:cNvPr>
          <p:cNvSpPr>
            <a:spLocks noGrp="1"/>
          </p:cNvSpPr>
          <p:nvPr>
            <p:ph type="title"/>
          </p:nvPr>
        </p:nvSpPr>
        <p:spPr>
          <a:xfrm>
            <a:off x="0" y="232759"/>
            <a:ext cx="12192000" cy="714892"/>
          </a:xfrm>
        </p:spPr>
        <p:txBody>
          <a:bodyPr/>
          <a:lstStyle/>
          <a:p>
            <a:r>
              <a:rPr lang="it-IT" dirty="0"/>
              <a:t>				Scelta dell’algoritmo</a:t>
            </a:r>
          </a:p>
        </p:txBody>
      </p:sp>
      <p:sp>
        <p:nvSpPr>
          <p:cNvPr id="5" name="CasellaDiTesto 4">
            <a:extLst>
              <a:ext uri="{FF2B5EF4-FFF2-40B4-BE49-F238E27FC236}">
                <a16:creationId xmlns:a16="http://schemas.microsoft.com/office/drawing/2014/main" id="{D0A3F896-BE5B-EDCA-E3B5-B8FCA9983856}"/>
              </a:ext>
            </a:extLst>
          </p:cNvPr>
          <p:cNvSpPr txBox="1"/>
          <p:nvPr/>
        </p:nvSpPr>
        <p:spPr>
          <a:xfrm>
            <a:off x="589763" y="1905506"/>
            <a:ext cx="11012473" cy="3416320"/>
          </a:xfrm>
          <a:prstGeom prst="rect">
            <a:avLst/>
          </a:prstGeom>
          <a:noFill/>
        </p:spPr>
        <p:txBody>
          <a:bodyPr wrap="square">
            <a:spAutoFit/>
          </a:bodyPr>
          <a:lstStyle/>
          <a:p>
            <a:r>
              <a:rPr lang="it-IT" sz="2400" dirty="0"/>
              <a:t>Prima dell’implementazione di A* sono state effettuate ricerche circa l’efficacia dei possibili algoritmi applicati al problema di riferimento.</a:t>
            </a:r>
            <a:br>
              <a:rPr lang="it-IT" sz="2400" dirty="0"/>
            </a:br>
            <a:r>
              <a:rPr lang="it-IT" sz="2400" dirty="0"/>
              <a:t>Il seguente </a:t>
            </a:r>
            <a:r>
              <a:rPr lang="it-IT" sz="2400" dirty="0">
                <a:hlinkClick r:id="rId2"/>
              </a:rPr>
              <a:t>sito</a:t>
            </a:r>
            <a:r>
              <a:rPr lang="it-IT" sz="2400" dirty="0"/>
              <a:t> è stato particolarmente utile al fine di confrontare A* e IDA*.</a:t>
            </a:r>
          </a:p>
          <a:p>
            <a:endParaRPr lang="it-IT" sz="2400" dirty="0"/>
          </a:p>
          <a:p>
            <a:br>
              <a:rPr lang="it-IT" sz="2400" dirty="0"/>
            </a:br>
            <a:r>
              <a:rPr lang="it-IT" sz="2400" dirty="0"/>
              <a:t>Considerata la macchina su cui l’algoritmo è stato eseguito, la dimensione del problema che si è scelto di trattare (non più di labirinti 1000x1000) ed eventuali tempistiche dovute alla fase di test, è stato scelto di implementare A* piuttosto che IDA*.</a:t>
            </a:r>
          </a:p>
          <a:p>
            <a:endParaRPr lang="it-IT" sz="2400" dirty="0"/>
          </a:p>
        </p:txBody>
      </p:sp>
    </p:spTree>
    <p:extLst>
      <p:ext uri="{BB962C8B-B14F-4D97-AF65-F5344CB8AC3E}">
        <p14:creationId xmlns:p14="http://schemas.microsoft.com/office/powerpoint/2010/main" val="4280834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2C3F8-4A09-6DF3-FDCB-8ACD1C09D9C1}"/>
              </a:ext>
            </a:extLst>
          </p:cNvPr>
          <p:cNvSpPr>
            <a:spLocks noGrp="1"/>
          </p:cNvSpPr>
          <p:nvPr>
            <p:ph type="title"/>
          </p:nvPr>
        </p:nvSpPr>
        <p:spPr/>
        <p:txBody>
          <a:bodyPr/>
          <a:lstStyle/>
          <a:p>
            <a:pPr algn="ctr"/>
            <a:r>
              <a:rPr lang="it-IT" dirty="0"/>
              <a:t>Esempio IDA* vs A* con euristica Manhattan</a:t>
            </a:r>
          </a:p>
        </p:txBody>
      </p:sp>
      <p:pic>
        <p:nvPicPr>
          <p:cNvPr id="4" name="video_2022-08-04_17-47-39">
            <a:hlinkClick r:id="" action="ppaction://media"/>
            <a:extLst>
              <a:ext uri="{FF2B5EF4-FFF2-40B4-BE49-F238E27FC236}">
                <a16:creationId xmlns:a16="http://schemas.microsoft.com/office/drawing/2014/main" id="{CF6DA486-C720-5721-2E3C-C8736E8420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00654" y="1379902"/>
            <a:ext cx="6990687" cy="4098196"/>
          </a:xfrm>
        </p:spPr>
      </p:pic>
    </p:spTree>
    <p:extLst>
      <p:ext uri="{BB962C8B-B14F-4D97-AF65-F5344CB8AC3E}">
        <p14:creationId xmlns:p14="http://schemas.microsoft.com/office/powerpoint/2010/main" val="298963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704E3A-B70E-4249-48A7-6E5803551FD5}"/>
              </a:ext>
            </a:extLst>
          </p:cNvPr>
          <p:cNvSpPr>
            <a:spLocks noGrp="1"/>
          </p:cNvSpPr>
          <p:nvPr>
            <p:ph type="title"/>
          </p:nvPr>
        </p:nvSpPr>
        <p:spPr>
          <a:xfrm>
            <a:off x="0" y="250514"/>
            <a:ext cx="12192000" cy="714892"/>
          </a:xfrm>
        </p:spPr>
        <p:txBody>
          <a:bodyPr/>
          <a:lstStyle/>
          <a:p>
            <a:pPr algn="ctr"/>
            <a:r>
              <a:rPr lang="it-IT" dirty="0"/>
              <a:t>Scelta delle euristiche</a:t>
            </a:r>
          </a:p>
        </p:txBody>
      </p:sp>
      <p:sp>
        <p:nvSpPr>
          <p:cNvPr id="7" name="CasellaDiTesto 6">
            <a:extLst>
              <a:ext uri="{FF2B5EF4-FFF2-40B4-BE49-F238E27FC236}">
                <a16:creationId xmlns:a16="http://schemas.microsoft.com/office/drawing/2014/main" id="{A4737BED-766F-0EAD-371A-15E9B335F6E8}"/>
              </a:ext>
            </a:extLst>
          </p:cNvPr>
          <p:cNvSpPr txBox="1"/>
          <p:nvPr/>
        </p:nvSpPr>
        <p:spPr>
          <a:xfrm>
            <a:off x="589763" y="2033375"/>
            <a:ext cx="11012473" cy="3046988"/>
          </a:xfrm>
          <a:prstGeom prst="rect">
            <a:avLst/>
          </a:prstGeom>
          <a:noFill/>
        </p:spPr>
        <p:txBody>
          <a:bodyPr wrap="square">
            <a:spAutoFit/>
          </a:bodyPr>
          <a:lstStyle/>
          <a:p>
            <a:r>
              <a:rPr lang="it-IT" sz="2400" dirty="0"/>
              <a:t>A seguito delle ricerche effettuate è stato scelto di implementare due versioni di A*, una utilizzando l’euristica di Manhattan e una con distanza euclidea.</a:t>
            </a:r>
          </a:p>
          <a:p>
            <a:r>
              <a:rPr lang="it-IT" sz="2400" dirty="0"/>
              <a:t>Sono state implementate in quanto largamente studiate in letteratura in relazione alla risoluzione  del problema del labirinto a più uscite.</a:t>
            </a:r>
          </a:p>
          <a:p>
            <a:endParaRPr lang="it-IT" sz="2400" dirty="0"/>
          </a:p>
          <a:p>
            <a:r>
              <a:rPr lang="it-IT" sz="2400" dirty="0"/>
              <a:t>Le euristiche scelte non sono monotone nello spazio di ricerca considerato (in quanto è possibile muoversi in diagonale con una sola azione), pertanto le soluzioni calcolate dall’algoritmo implementato risultano essere subottimali.</a:t>
            </a:r>
          </a:p>
        </p:txBody>
      </p:sp>
    </p:spTree>
    <p:extLst>
      <p:ext uri="{BB962C8B-B14F-4D97-AF65-F5344CB8AC3E}">
        <p14:creationId xmlns:p14="http://schemas.microsoft.com/office/powerpoint/2010/main" val="683853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91F62-5B71-DE83-5098-FD976B795787}"/>
              </a:ext>
            </a:extLst>
          </p:cNvPr>
          <p:cNvSpPr>
            <a:spLocks noGrp="1"/>
          </p:cNvSpPr>
          <p:nvPr>
            <p:ph type="title"/>
          </p:nvPr>
        </p:nvSpPr>
        <p:spPr/>
        <p:txBody>
          <a:bodyPr/>
          <a:lstStyle/>
          <a:p>
            <a:pPr algn="ctr"/>
            <a:r>
              <a:rPr lang="it-IT" dirty="0"/>
              <a:t>Analisi prestazionale: Tipologie di labirinto </a:t>
            </a:r>
          </a:p>
        </p:txBody>
      </p:sp>
      <p:sp>
        <p:nvSpPr>
          <p:cNvPr id="4" name="CasellaDiTesto 3">
            <a:extLst>
              <a:ext uri="{FF2B5EF4-FFF2-40B4-BE49-F238E27FC236}">
                <a16:creationId xmlns:a16="http://schemas.microsoft.com/office/drawing/2014/main" id="{F6C97EAD-F215-4EA6-4821-035F5E7E71DF}"/>
              </a:ext>
            </a:extLst>
          </p:cNvPr>
          <p:cNvSpPr txBox="1"/>
          <p:nvPr/>
        </p:nvSpPr>
        <p:spPr>
          <a:xfrm>
            <a:off x="589761" y="1829137"/>
            <a:ext cx="11012473" cy="3785652"/>
          </a:xfrm>
          <a:prstGeom prst="rect">
            <a:avLst/>
          </a:prstGeom>
          <a:noFill/>
        </p:spPr>
        <p:txBody>
          <a:bodyPr wrap="square">
            <a:spAutoFit/>
          </a:bodyPr>
          <a:lstStyle/>
          <a:p>
            <a:r>
              <a:rPr lang="it-IT" sz="2400" dirty="0"/>
              <a:t>Per l’esecuzione dell’analisi prestazionale effettuata è stato scelto eseguire l’algoritmo su labirinti quadrati aventi lunghezza dei lati: 25, 50, 100, 500 e 1000.</a:t>
            </a:r>
          </a:p>
          <a:p>
            <a:endParaRPr lang="it-IT" sz="2400" dirty="0"/>
          </a:p>
          <a:p>
            <a:r>
              <a:rPr lang="it-IT" sz="2400" dirty="0"/>
              <a:t>Sono state generate tre mappe per ogni lato elencato in precedenza:</a:t>
            </a:r>
          </a:p>
          <a:p>
            <a:pPr marL="800100" lvl="1" indent="-342900">
              <a:buFont typeface="Arial" panose="020B0604020202020204" pitchFamily="34" charset="0"/>
              <a:buChar char="•"/>
            </a:pPr>
            <a:r>
              <a:rPr lang="it-IT" sz="2400" dirty="0"/>
              <a:t>una senza muri con soluzioni (indicata come NM) </a:t>
            </a:r>
          </a:p>
          <a:p>
            <a:pPr marL="800100" lvl="1" indent="-342900">
              <a:buFont typeface="Arial" panose="020B0604020202020204" pitchFamily="34" charset="0"/>
              <a:buChar char="•"/>
            </a:pPr>
            <a:r>
              <a:rPr lang="it-IT" sz="2400" dirty="0"/>
              <a:t>una con muri con soluzioni (indicata come MS); la probabilità che un muro sia inserito all’interno di una determinata casella è del 50% </a:t>
            </a:r>
          </a:p>
          <a:p>
            <a:pPr marL="800100" lvl="1" indent="-342900">
              <a:buFont typeface="Arial" panose="020B0604020202020204" pitchFamily="34" charset="0"/>
              <a:buChar char="•"/>
            </a:pPr>
            <a:r>
              <a:rPr lang="it-IT" sz="2400" dirty="0"/>
              <a:t>una con caratteristiche identiche a quella indicata al punto precedente ma senza soluzioni (indicata come NS)</a:t>
            </a:r>
          </a:p>
          <a:p>
            <a:endParaRPr lang="it-IT" sz="2400" dirty="0"/>
          </a:p>
        </p:txBody>
      </p:sp>
    </p:spTree>
    <p:extLst>
      <p:ext uri="{BB962C8B-B14F-4D97-AF65-F5344CB8AC3E}">
        <p14:creationId xmlns:p14="http://schemas.microsoft.com/office/powerpoint/2010/main" val="3446243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2CCE9F-53C9-48EA-AC60-3D3EA1211DF0}"/>
              </a:ext>
            </a:extLst>
          </p:cNvPr>
          <p:cNvSpPr>
            <a:spLocks noGrp="1"/>
          </p:cNvSpPr>
          <p:nvPr>
            <p:ph type="title"/>
          </p:nvPr>
        </p:nvSpPr>
        <p:spPr/>
        <p:txBody>
          <a:bodyPr/>
          <a:lstStyle/>
          <a:p>
            <a:pPr algn="ctr"/>
            <a:r>
              <a:rPr lang="it-IT" dirty="0"/>
              <a:t>Analisi prestazionale: Specifiche hardware</a:t>
            </a:r>
          </a:p>
        </p:txBody>
      </p:sp>
      <p:sp>
        <p:nvSpPr>
          <p:cNvPr id="5" name="CasellaDiTesto 4">
            <a:extLst>
              <a:ext uri="{FF2B5EF4-FFF2-40B4-BE49-F238E27FC236}">
                <a16:creationId xmlns:a16="http://schemas.microsoft.com/office/drawing/2014/main" id="{22F8B928-EAAE-4C4D-9771-EF1FEDB7D022}"/>
              </a:ext>
            </a:extLst>
          </p:cNvPr>
          <p:cNvSpPr txBox="1"/>
          <p:nvPr/>
        </p:nvSpPr>
        <p:spPr>
          <a:xfrm>
            <a:off x="2980679" y="2461400"/>
            <a:ext cx="9778752" cy="1569660"/>
          </a:xfrm>
          <a:prstGeom prst="rect">
            <a:avLst/>
          </a:prstGeom>
          <a:noFill/>
        </p:spPr>
        <p:txBody>
          <a:bodyPr wrap="square">
            <a:spAutoFit/>
          </a:bodyPr>
          <a:lstStyle/>
          <a:p>
            <a:r>
              <a:rPr lang="it-IT" sz="2400" dirty="0"/>
              <a:t>Specifiche hardware:</a:t>
            </a:r>
          </a:p>
          <a:p>
            <a:pPr marL="800100" lvl="1" indent="-342900">
              <a:buFont typeface="Arial" panose="020B0604020202020204" pitchFamily="34" charset="0"/>
              <a:buChar char="•"/>
            </a:pPr>
            <a:r>
              <a:rPr lang="it-IT" sz="2400" dirty="0"/>
              <a:t>CPU: AMD </a:t>
            </a:r>
            <a:r>
              <a:rPr lang="it-IT" sz="2400" dirty="0" err="1"/>
              <a:t>Ryzen</a:t>
            </a:r>
            <a:r>
              <a:rPr lang="it-IT" sz="2400" dirty="0"/>
              <a:t> 7 5800X</a:t>
            </a:r>
          </a:p>
          <a:p>
            <a:pPr marL="800100" lvl="1" indent="-342900">
              <a:buFont typeface="Arial" panose="020B0604020202020204" pitchFamily="34" charset="0"/>
              <a:buChar char="•"/>
            </a:pPr>
            <a:r>
              <a:rPr lang="it-IT" sz="2400" dirty="0"/>
              <a:t>RAM: </a:t>
            </a:r>
            <a:r>
              <a:rPr lang="it-IT" sz="2400" b="0" i="0" dirty="0">
                <a:solidFill>
                  <a:srgbClr val="0F1111"/>
                </a:solidFill>
                <a:effectLst/>
                <a:latin typeface="Amazon Ember"/>
              </a:rPr>
              <a:t>Corsair VENGEANCELPX16GB DDR4</a:t>
            </a:r>
            <a:endParaRPr lang="it-IT" sz="2400" dirty="0"/>
          </a:p>
          <a:p>
            <a:pPr marL="800100" lvl="1" indent="-342900">
              <a:buFont typeface="Arial" panose="020B0604020202020204" pitchFamily="34" charset="0"/>
              <a:buChar char="•"/>
            </a:pPr>
            <a:r>
              <a:rPr lang="it-IT" sz="2400" dirty="0"/>
              <a:t>SSD: </a:t>
            </a:r>
            <a:r>
              <a:rPr lang="de-DE" sz="2400" dirty="0"/>
              <a:t>Samsung MZ-V8V1T0 980</a:t>
            </a:r>
          </a:p>
        </p:txBody>
      </p:sp>
      <p:sp>
        <p:nvSpPr>
          <p:cNvPr id="7" name="CasellaDiTesto 6">
            <a:extLst>
              <a:ext uri="{FF2B5EF4-FFF2-40B4-BE49-F238E27FC236}">
                <a16:creationId xmlns:a16="http://schemas.microsoft.com/office/drawing/2014/main" id="{4EE43559-FE74-4A4F-A59F-16190098197F}"/>
              </a:ext>
            </a:extLst>
          </p:cNvPr>
          <p:cNvSpPr txBox="1"/>
          <p:nvPr/>
        </p:nvSpPr>
        <p:spPr>
          <a:xfrm>
            <a:off x="628096" y="3111287"/>
            <a:ext cx="9778752" cy="830997"/>
          </a:xfrm>
          <a:prstGeom prst="rect">
            <a:avLst/>
          </a:prstGeom>
          <a:noFill/>
        </p:spPr>
        <p:txBody>
          <a:bodyPr wrap="square">
            <a:spAutoFit/>
          </a:bodyPr>
          <a:lstStyle/>
          <a:p>
            <a:endParaRPr lang="it-IT" sz="2400" dirty="0"/>
          </a:p>
          <a:p>
            <a:pPr marL="285750" indent="-285750">
              <a:buFont typeface="Arial" panose="020B0604020202020204" pitchFamily="34" charset="0"/>
              <a:buChar char="•"/>
            </a:pPr>
            <a:endParaRPr lang="it-IT" sz="2400" dirty="0"/>
          </a:p>
        </p:txBody>
      </p:sp>
    </p:spTree>
    <p:extLst>
      <p:ext uri="{BB962C8B-B14F-4D97-AF65-F5344CB8AC3E}">
        <p14:creationId xmlns:p14="http://schemas.microsoft.com/office/powerpoint/2010/main" val="3317357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83E9DF-5A6A-4209-8DAA-B7A5157C5265}"/>
              </a:ext>
            </a:extLst>
          </p:cNvPr>
          <p:cNvSpPr>
            <a:spLocks noGrp="1"/>
          </p:cNvSpPr>
          <p:nvPr>
            <p:ph type="title"/>
          </p:nvPr>
        </p:nvSpPr>
        <p:spPr/>
        <p:txBody>
          <a:bodyPr/>
          <a:lstStyle/>
          <a:p>
            <a:pPr algn="ctr"/>
            <a:r>
              <a:rPr lang="it-IT" dirty="0"/>
              <a:t>Analisi delle prestazioni: Dati raccolti</a:t>
            </a:r>
          </a:p>
        </p:txBody>
      </p:sp>
      <p:graphicFrame>
        <p:nvGraphicFramePr>
          <p:cNvPr id="3" name="Tabella 2">
            <a:extLst>
              <a:ext uri="{FF2B5EF4-FFF2-40B4-BE49-F238E27FC236}">
                <a16:creationId xmlns:a16="http://schemas.microsoft.com/office/drawing/2014/main" id="{FD852953-D367-3F0B-8AE3-0BAC3455FF66}"/>
              </a:ext>
            </a:extLst>
          </p:cNvPr>
          <p:cNvGraphicFramePr>
            <a:graphicFrameLocks noGrp="1"/>
          </p:cNvGraphicFramePr>
          <p:nvPr>
            <p:extLst>
              <p:ext uri="{D42A27DB-BD31-4B8C-83A1-F6EECF244321}">
                <p14:modId xmlns:p14="http://schemas.microsoft.com/office/powerpoint/2010/main" val="3437085770"/>
              </p:ext>
            </p:extLst>
          </p:nvPr>
        </p:nvGraphicFramePr>
        <p:xfrm>
          <a:off x="465342" y="2174025"/>
          <a:ext cx="5106557" cy="2531902"/>
        </p:xfrm>
        <a:graphic>
          <a:graphicData uri="http://schemas.openxmlformats.org/drawingml/2006/table">
            <a:tbl>
              <a:tblPr firstRow="1" bandRow="1">
                <a:tableStyleId>{5C22544A-7EE6-4342-B048-85BDC9FD1C3A}</a:tableStyleId>
              </a:tblPr>
              <a:tblGrid>
                <a:gridCol w="977902">
                  <a:extLst>
                    <a:ext uri="{9D8B030D-6E8A-4147-A177-3AD203B41FA5}">
                      <a16:colId xmlns:a16="http://schemas.microsoft.com/office/drawing/2014/main" val="1524095930"/>
                    </a:ext>
                  </a:extLst>
                </a:gridCol>
                <a:gridCol w="629972">
                  <a:extLst>
                    <a:ext uri="{9D8B030D-6E8A-4147-A177-3AD203B41FA5}">
                      <a16:colId xmlns:a16="http://schemas.microsoft.com/office/drawing/2014/main" val="2600350039"/>
                    </a:ext>
                  </a:extLst>
                </a:gridCol>
                <a:gridCol w="1023337">
                  <a:extLst>
                    <a:ext uri="{9D8B030D-6E8A-4147-A177-3AD203B41FA5}">
                      <a16:colId xmlns:a16="http://schemas.microsoft.com/office/drawing/2014/main" val="1994554263"/>
                    </a:ext>
                  </a:extLst>
                </a:gridCol>
                <a:gridCol w="471055">
                  <a:extLst>
                    <a:ext uri="{9D8B030D-6E8A-4147-A177-3AD203B41FA5}">
                      <a16:colId xmlns:a16="http://schemas.microsoft.com/office/drawing/2014/main" val="3742964418"/>
                    </a:ext>
                  </a:extLst>
                </a:gridCol>
                <a:gridCol w="711200">
                  <a:extLst>
                    <a:ext uri="{9D8B030D-6E8A-4147-A177-3AD203B41FA5}">
                      <a16:colId xmlns:a16="http://schemas.microsoft.com/office/drawing/2014/main" val="2281288490"/>
                    </a:ext>
                  </a:extLst>
                </a:gridCol>
                <a:gridCol w="1293091">
                  <a:extLst>
                    <a:ext uri="{9D8B030D-6E8A-4147-A177-3AD203B41FA5}">
                      <a16:colId xmlns:a16="http://schemas.microsoft.com/office/drawing/2014/main" val="3722112661"/>
                    </a:ext>
                  </a:extLst>
                </a:gridCol>
              </a:tblGrid>
              <a:tr h="192452">
                <a:tc>
                  <a:txBody>
                    <a:bodyPr/>
                    <a:lstStyle/>
                    <a:p>
                      <a:pPr algn="ctr" fontAlgn="b"/>
                      <a:r>
                        <a:rPr lang="it-IT" sz="1100" u="none" strike="noStrike" dirty="0">
                          <a:effectLst/>
                        </a:rPr>
                        <a:t>Labirinto</a:t>
                      </a:r>
                      <a:endParaRPr lang="it-IT" sz="11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Time </a:t>
                      </a:r>
                      <a:endParaRPr lang="it-IT" sz="11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Branching </a:t>
                      </a:r>
                      <a:r>
                        <a:rPr lang="it-IT" sz="1100" u="none" strike="noStrike" dirty="0" err="1">
                          <a:effectLst/>
                        </a:rPr>
                        <a:t>Factor</a:t>
                      </a:r>
                      <a:r>
                        <a:rPr lang="it-IT" sz="1100" u="none" strike="noStrike" dirty="0">
                          <a:effectLst/>
                        </a:rPr>
                        <a:t> </a:t>
                      </a:r>
                      <a:endParaRPr lang="it-IT" sz="11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Depth</a:t>
                      </a:r>
                      <a:endParaRPr lang="it-IT" sz="11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Cost</a:t>
                      </a:r>
                      <a:endParaRPr lang="it-IT" sz="11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Out of Stack</a:t>
                      </a:r>
                      <a:endParaRPr lang="it-IT" sz="11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4505445"/>
                  </a:ext>
                </a:extLst>
              </a:tr>
              <a:tr h="198512">
                <a:tc>
                  <a:txBody>
                    <a:bodyPr/>
                    <a:lstStyle/>
                    <a:p>
                      <a:pPr algn="ctr" fontAlgn="b"/>
                      <a:r>
                        <a:rPr lang="it-IT" sz="1100" u="none" strike="noStrike">
                          <a:effectLst/>
                        </a:rPr>
                        <a:t>25 x 25 MS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&lt; 1 s</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29.94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35</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1048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False</a:t>
                      </a:r>
                      <a:endParaRPr lang="it-IT"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291769"/>
                  </a:ext>
                </a:extLst>
              </a:tr>
              <a:tr h="198512">
                <a:tc>
                  <a:txBody>
                    <a:bodyPr/>
                    <a:lstStyle/>
                    <a:p>
                      <a:pPr algn="ctr" fontAlgn="b"/>
                      <a:r>
                        <a:rPr lang="it-IT" sz="1100" u="none" strike="noStrike" dirty="0">
                          <a:effectLst/>
                        </a:rPr>
                        <a:t>25 x 25 NM</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&lt; 1 s</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13.66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328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0084501"/>
                  </a:ext>
                </a:extLst>
              </a:tr>
              <a:tr h="198512">
                <a:tc>
                  <a:txBody>
                    <a:bodyPr/>
                    <a:lstStyle/>
                    <a:p>
                      <a:pPr algn="ctr" fontAlgn="b"/>
                      <a:r>
                        <a:rPr lang="it-IT" sz="1100" u="none" strike="noStrike">
                          <a:effectLst/>
                        </a:rPr>
                        <a:t>25 x 25 NS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&lt; 10 s</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7809900"/>
                  </a:ext>
                </a:extLst>
              </a:tr>
              <a:tr h="198512">
                <a:tc>
                  <a:txBody>
                    <a:bodyPr/>
                    <a:lstStyle/>
                    <a:p>
                      <a:pPr algn="ctr" fontAlgn="b"/>
                      <a:r>
                        <a:rPr lang="it-IT" sz="1100" u="none" strike="noStrike">
                          <a:effectLst/>
                        </a:rPr>
                        <a:t>50x50 MS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1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8.65</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55</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476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0968731"/>
                  </a:ext>
                </a:extLst>
              </a:tr>
              <a:tr h="198512">
                <a:tc>
                  <a:txBody>
                    <a:bodyPr/>
                    <a:lstStyle/>
                    <a:p>
                      <a:pPr algn="ctr" fontAlgn="b"/>
                      <a:r>
                        <a:rPr lang="it-IT" sz="1100" u="none" strike="noStrike">
                          <a:effectLst/>
                        </a:rPr>
                        <a:t>50x50 NM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1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13.83</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49</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678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False</a:t>
                      </a:r>
                      <a:endParaRPr lang="it-IT"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6625648"/>
                  </a:ext>
                </a:extLst>
              </a:tr>
              <a:tr h="198512">
                <a:tc>
                  <a:txBody>
                    <a:bodyPr/>
                    <a:lstStyle/>
                    <a:p>
                      <a:pPr algn="ctr" fontAlgn="b"/>
                      <a:r>
                        <a:rPr lang="it-IT" sz="1100" u="none" strike="noStrike">
                          <a:effectLst/>
                        </a:rPr>
                        <a:t>50x50 NS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3 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True 10 GB</a:t>
                      </a:r>
                      <a:endParaRPr lang="it-IT"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7033367"/>
                  </a:ext>
                </a:extLst>
              </a:tr>
              <a:tr h="198512">
                <a:tc>
                  <a:txBody>
                    <a:bodyPr/>
                    <a:lstStyle/>
                    <a:p>
                      <a:pPr algn="ctr" fontAlgn="b"/>
                      <a:r>
                        <a:rPr lang="it-IT" sz="1100" u="none" strike="noStrike">
                          <a:effectLst/>
                        </a:rPr>
                        <a:t>100x100 MS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1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10.77</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103</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1110</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89787399"/>
                  </a:ext>
                </a:extLst>
              </a:tr>
              <a:tr h="198512">
                <a:tc>
                  <a:txBody>
                    <a:bodyPr/>
                    <a:lstStyle/>
                    <a:p>
                      <a:pPr algn="ctr" fontAlgn="b"/>
                      <a:r>
                        <a:rPr lang="it-IT" sz="1100" u="none" strike="noStrike">
                          <a:effectLst/>
                        </a:rPr>
                        <a:t>100x100 NM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1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13.91</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99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1378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51259639"/>
                  </a:ext>
                </a:extLst>
              </a:tr>
              <a:tr h="198512">
                <a:tc>
                  <a:txBody>
                    <a:bodyPr/>
                    <a:lstStyle/>
                    <a:p>
                      <a:pPr algn="ctr" fontAlgn="b"/>
                      <a:r>
                        <a:rPr lang="it-IT" sz="1100" u="none" strike="noStrike">
                          <a:effectLst/>
                        </a:rPr>
                        <a:t>500x500 MS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2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14.03</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516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7240</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False</a:t>
                      </a:r>
                      <a:endParaRPr lang="it-IT"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4332625"/>
                  </a:ext>
                </a:extLst>
              </a:tr>
              <a:tr h="198512">
                <a:tc>
                  <a:txBody>
                    <a:bodyPr/>
                    <a:lstStyle/>
                    <a:p>
                      <a:pPr algn="ctr" fontAlgn="b"/>
                      <a:r>
                        <a:rPr lang="it-IT" sz="1100" u="none" strike="noStrike" dirty="0">
                          <a:effectLst/>
                        </a:rPr>
                        <a:t>500x500 NM</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1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13.98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499</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6978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False</a:t>
                      </a:r>
                      <a:endParaRPr lang="it-IT"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3264216"/>
                  </a:ext>
                </a:extLst>
              </a:tr>
              <a:tr h="149992">
                <a:tc>
                  <a:txBody>
                    <a:bodyPr/>
                    <a:lstStyle/>
                    <a:p>
                      <a:pPr algn="ctr" fontAlgn="b"/>
                      <a:r>
                        <a:rPr lang="it-IT" sz="1100" u="none" strike="noStrike" dirty="0">
                          <a:effectLst/>
                        </a:rPr>
                        <a:t>1000x1000 MS</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&lt; 40 s</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26.34</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1065</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28060</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da-DK" sz="1100" u="none" strike="noStrike" dirty="0">
                          <a:effectLst/>
                        </a:rPr>
                        <a:t>True 1GB, False 8 GB</a:t>
                      </a:r>
                      <a:endParaRPr lang="da-DK"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1148744"/>
                  </a:ext>
                </a:extLst>
              </a:tr>
              <a:tr h="120608">
                <a:tc>
                  <a:txBody>
                    <a:bodyPr/>
                    <a:lstStyle/>
                    <a:p>
                      <a:pPr algn="ctr" fontAlgn="b"/>
                      <a:r>
                        <a:rPr lang="it-IT" sz="1100" u="none" strike="noStrike" dirty="0">
                          <a:effectLst/>
                        </a:rPr>
                        <a:t>1000x1000 NM</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4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13.99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999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13978</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False</a:t>
                      </a:r>
                      <a:endParaRPr lang="it-IT"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1787991"/>
                  </a:ext>
                </a:extLst>
              </a:tr>
            </a:tbl>
          </a:graphicData>
        </a:graphic>
      </p:graphicFrame>
      <p:graphicFrame>
        <p:nvGraphicFramePr>
          <p:cNvPr id="6" name="Tabella 5">
            <a:extLst>
              <a:ext uri="{FF2B5EF4-FFF2-40B4-BE49-F238E27FC236}">
                <a16:creationId xmlns:a16="http://schemas.microsoft.com/office/drawing/2014/main" id="{1762C3EC-2546-373B-0A28-6410B23DB284}"/>
              </a:ext>
            </a:extLst>
          </p:cNvPr>
          <p:cNvGraphicFramePr>
            <a:graphicFrameLocks noGrp="1"/>
          </p:cNvGraphicFramePr>
          <p:nvPr>
            <p:extLst>
              <p:ext uri="{D42A27DB-BD31-4B8C-83A1-F6EECF244321}">
                <p14:modId xmlns:p14="http://schemas.microsoft.com/office/powerpoint/2010/main" val="1246984733"/>
              </p:ext>
            </p:extLst>
          </p:nvPr>
        </p:nvGraphicFramePr>
        <p:xfrm>
          <a:off x="6095998" y="2163049"/>
          <a:ext cx="5069608" cy="24765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154841104"/>
                    </a:ext>
                  </a:extLst>
                </a:gridCol>
                <a:gridCol w="736600">
                  <a:extLst>
                    <a:ext uri="{9D8B030D-6E8A-4147-A177-3AD203B41FA5}">
                      <a16:colId xmlns:a16="http://schemas.microsoft.com/office/drawing/2014/main" val="2805292572"/>
                    </a:ext>
                  </a:extLst>
                </a:gridCol>
                <a:gridCol w="1127990">
                  <a:extLst>
                    <a:ext uri="{9D8B030D-6E8A-4147-A177-3AD203B41FA5}">
                      <a16:colId xmlns:a16="http://schemas.microsoft.com/office/drawing/2014/main" val="2969604391"/>
                    </a:ext>
                  </a:extLst>
                </a:gridCol>
                <a:gridCol w="572655">
                  <a:extLst>
                    <a:ext uri="{9D8B030D-6E8A-4147-A177-3AD203B41FA5}">
                      <a16:colId xmlns:a16="http://schemas.microsoft.com/office/drawing/2014/main" val="1357380350"/>
                    </a:ext>
                  </a:extLst>
                </a:gridCol>
                <a:gridCol w="738909">
                  <a:extLst>
                    <a:ext uri="{9D8B030D-6E8A-4147-A177-3AD203B41FA5}">
                      <a16:colId xmlns:a16="http://schemas.microsoft.com/office/drawing/2014/main" val="832471605"/>
                    </a:ext>
                  </a:extLst>
                </a:gridCol>
                <a:gridCol w="979054">
                  <a:extLst>
                    <a:ext uri="{9D8B030D-6E8A-4147-A177-3AD203B41FA5}">
                      <a16:colId xmlns:a16="http://schemas.microsoft.com/office/drawing/2014/main" val="1557328869"/>
                    </a:ext>
                  </a:extLst>
                </a:gridCol>
              </a:tblGrid>
              <a:tr h="190500">
                <a:tc>
                  <a:txBody>
                    <a:bodyPr/>
                    <a:lstStyle/>
                    <a:p>
                      <a:pPr algn="ctr" fontAlgn="b"/>
                      <a:r>
                        <a:rPr lang="it-IT" sz="1100" u="none" strike="noStrike">
                          <a:effectLst/>
                        </a:rPr>
                        <a:t>Labirinto</a:t>
                      </a:r>
                      <a:endParaRPr lang="it-IT" sz="11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Time </a:t>
                      </a:r>
                      <a:endParaRPr lang="it-IT" sz="11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Branching Factor</a:t>
                      </a:r>
                      <a:endParaRPr lang="it-IT" sz="11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Depth</a:t>
                      </a:r>
                      <a:endParaRPr lang="it-IT" sz="11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Cost</a:t>
                      </a:r>
                      <a:endParaRPr lang="it-IT" sz="11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Out of Stack</a:t>
                      </a:r>
                      <a:endParaRPr lang="it-IT" sz="11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6112309"/>
                  </a:ext>
                </a:extLst>
              </a:tr>
              <a:tr h="190500">
                <a:tc>
                  <a:txBody>
                    <a:bodyPr/>
                    <a:lstStyle/>
                    <a:p>
                      <a:pPr algn="ctr" fontAlgn="b"/>
                      <a:r>
                        <a:rPr lang="it-IT" sz="1100" u="none" strike="noStrike">
                          <a:effectLst/>
                        </a:rPr>
                        <a:t>25 x 25 MS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0.5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19.5</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34</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663</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3971194"/>
                  </a:ext>
                </a:extLst>
              </a:tr>
              <a:tr h="190500">
                <a:tc>
                  <a:txBody>
                    <a:bodyPr/>
                    <a:lstStyle/>
                    <a:p>
                      <a:pPr algn="ctr" fontAlgn="b"/>
                      <a:r>
                        <a:rPr lang="it-IT" sz="1100" u="none" strike="noStrike">
                          <a:effectLst/>
                        </a:rPr>
                        <a:t>25 x 25 NM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0.5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12.91</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24</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310</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1851346"/>
                  </a:ext>
                </a:extLst>
              </a:tr>
              <a:tr h="190500">
                <a:tc>
                  <a:txBody>
                    <a:bodyPr/>
                    <a:lstStyle/>
                    <a:p>
                      <a:pPr algn="ctr" fontAlgn="b"/>
                      <a:r>
                        <a:rPr lang="it-IT" sz="1100" u="none" strike="noStrike">
                          <a:effectLst/>
                        </a:rPr>
                        <a:t>25 x 25 NS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2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72225003"/>
                  </a:ext>
                </a:extLst>
              </a:tr>
              <a:tr h="190500">
                <a:tc>
                  <a:txBody>
                    <a:bodyPr/>
                    <a:lstStyle/>
                    <a:p>
                      <a:pPr algn="ctr" fontAlgn="b"/>
                      <a:r>
                        <a:rPr lang="it-IT" sz="1100" u="none" strike="noStrike">
                          <a:effectLst/>
                        </a:rPr>
                        <a:t>50x50 MS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1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14.8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51</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755</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00451162"/>
                  </a:ext>
                </a:extLst>
              </a:tr>
              <a:tr h="190500">
                <a:tc>
                  <a:txBody>
                    <a:bodyPr/>
                    <a:lstStyle/>
                    <a:p>
                      <a:pPr algn="ctr" fontAlgn="b"/>
                      <a:r>
                        <a:rPr lang="it-IT" sz="1100" u="none" strike="noStrike">
                          <a:effectLst/>
                        </a:rPr>
                        <a:t>50x50 NM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0.5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13.1</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49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642</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2656365"/>
                  </a:ext>
                </a:extLst>
              </a:tr>
              <a:tr h="190500">
                <a:tc>
                  <a:txBody>
                    <a:bodyPr/>
                    <a:lstStyle/>
                    <a:p>
                      <a:pPr algn="ctr" fontAlgn="b"/>
                      <a:r>
                        <a:rPr lang="it-IT" sz="1100" u="none" strike="noStrike">
                          <a:effectLst/>
                        </a:rPr>
                        <a:t>50x50 NS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&gt; 5 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True 10 GB</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8457457"/>
                  </a:ext>
                </a:extLst>
              </a:tr>
              <a:tr h="190500">
                <a:tc>
                  <a:txBody>
                    <a:bodyPr/>
                    <a:lstStyle/>
                    <a:p>
                      <a:pPr algn="ctr" fontAlgn="b"/>
                      <a:r>
                        <a:rPr lang="it-IT" sz="1100" u="none" strike="noStrike">
                          <a:effectLst/>
                        </a:rPr>
                        <a:t>100x100 MS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1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12.43</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99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1231</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5723891"/>
                  </a:ext>
                </a:extLst>
              </a:tr>
              <a:tr h="190500">
                <a:tc>
                  <a:txBody>
                    <a:bodyPr/>
                    <a:lstStyle/>
                    <a:p>
                      <a:pPr algn="ctr" fontAlgn="b"/>
                      <a:r>
                        <a:rPr lang="it-IT" sz="1100" u="none" strike="noStrike">
                          <a:effectLst/>
                        </a:rPr>
                        <a:t>100x100 NM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0.5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13.16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99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1304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3909491"/>
                  </a:ext>
                </a:extLst>
              </a:tr>
              <a:tr h="190500">
                <a:tc>
                  <a:txBody>
                    <a:bodyPr/>
                    <a:lstStyle/>
                    <a:p>
                      <a:pPr algn="ctr" fontAlgn="b"/>
                      <a:r>
                        <a:rPr lang="it-IT" sz="1100" u="none" strike="noStrike">
                          <a:effectLst/>
                        </a:rPr>
                        <a:t>500x500 MS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2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17.43</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500</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8716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6353520"/>
                  </a:ext>
                </a:extLst>
              </a:tr>
              <a:tr h="190500">
                <a:tc>
                  <a:txBody>
                    <a:bodyPr/>
                    <a:lstStyle/>
                    <a:p>
                      <a:pPr algn="ctr" fontAlgn="b"/>
                      <a:r>
                        <a:rPr lang="it-IT" sz="1100" u="none" strike="noStrike">
                          <a:effectLst/>
                        </a:rPr>
                        <a:t>500x500 NM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1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13.22</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499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6604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6478222"/>
                  </a:ext>
                </a:extLst>
              </a:tr>
              <a:tr h="190500">
                <a:tc>
                  <a:txBody>
                    <a:bodyPr/>
                    <a:lstStyle/>
                    <a:p>
                      <a:pPr algn="ctr" fontAlgn="b"/>
                      <a:r>
                        <a:rPr lang="it-IT" sz="1100" u="none" strike="noStrike">
                          <a:effectLst/>
                        </a:rPr>
                        <a:t>1000x1000 MS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4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11.66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999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11649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False</a:t>
                      </a:r>
                      <a:endParaRPr lang="it-IT"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97976400"/>
                  </a:ext>
                </a:extLst>
              </a:tr>
              <a:tr h="190500">
                <a:tc>
                  <a:txBody>
                    <a:bodyPr/>
                    <a:lstStyle/>
                    <a:p>
                      <a:pPr algn="ctr" fontAlgn="b"/>
                      <a:r>
                        <a:rPr lang="it-IT" sz="1100" u="none" strike="noStrike">
                          <a:effectLst/>
                        </a:rPr>
                        <a:t>1000x1000 NM</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&lt; 2.5 s</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13.24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999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13229</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False</a:t>
                      </a:r>
                      <a:endParaRPr lang="it-IT"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8450156"/>
                  </a:ext>
                </a:extLst>
              </a:tr>
            </a:tbl>
          </a:graphicData>
        </a:graphic>
      </p:graphicFrame>
      <p:sp>
        <p:nvSpPr>
          <p:cNvPr id="7" name="CasellaDiTesto 6">
            <a:extLst>
              <a:ext uri="{FF2B5EF4-FFF2-40B4-BE49-F238E27FC236}">
                <a16:creationId xmlns:a16="http://schemas.microsoft.com/office/drawing/2014/main" id="{FFD514B3-7F76-7A15-9242-FA9D140C9FB3}"/>
              </a:ext>
            </a:extLst>
          </p:cNvPr>
          <p:cNvSpPr txBox="1"/>
          <p:nvPr/>
        </p:nvSpPr>
        <p:spPr>
          <a:xfrm>
            <a:off x="1077316" y="1583945"/>
            <a:ext cx="3882611" cy="461665"/>
          </a:xfrm>
          <a:prstGeom prst="rect">
            <a:avLst/>
          </a:prstGeom>
          <a:noFill/>
        </p:spPr>
        <p:txBody>
          <a:bodyPr wrap="square">
            <a:spAutoFit/>
          </a:bodyPr>
          <a:lstStyle/>
          <a:p>
            <a:r>
              <a:rPr lang="it-IT" sz="2400" dirty="0"/>
              <a:t>A* con euristica di Manhattan</a:t>
            </a:r>
            <a:endParaRPr lang="de-DE" sz="2400" dirty="0"/>
          </a:p>
        </p:txBody>
      </p:sp>
      <p:sp>
        <p:nvSpPr>
          <p:cNvPr id="8" name="CasellaDiTesto 7">
            <a:extLst>
              <a:ext uri="{FF2B5EF4-FFF2-40B4-BE49-F238E27FC236}">
                <a16:creationId xmlns:a16="http://schemas.microsoft.com/office/drawing/2014/main" id="{73D03D06-E1CF-D19F-F7E8-73A6C7D1D0AD}"/>
              </a:ext>
            </a:extLst>
          </p:cNvPr>
          <p:cNvSpPr txBox="1"/>
          <p:nvPr/>
        </p:nvSpPr>
        <p:spPr>
          <a:xfrm>
            <a:off x="6408878" y="1583945"/>
            <a:ext cx="4904509" cy="461665"/>
          </a:xfrm>
          <a:prstGeom prst="rect">
            <a:avLst/>
          </a:prstGeom>
          <a:noFill/>
        </p:spPr>
        <p:txBody>
          <a:bodyPr wrap="square">
            <a:spAutoFit/>
          </a:bodyPr>
          <a:lstStyle/>
          <a:p>
            <a:r>
              <a:rPr lang="it-IT" sz="2400" dirty="0"/>
              <a:t>A* con euristica distanza euclidea </a:t>
            </a:r>
            <a:endParaRPr lang="de-DE" sz="2400" dirty="0"/>
          </a:p>
        </p:txBody>
      </p:sp>
    </p:spTree>
    <p:extLst>
      <p:ext uri="{BB962C8B-B14F-4D97-AF65-F5344CB8AC3E}">
        <p14:creationId xmlns:p14="http://schemas.microsoft.com/office/powerpoint/2010/main" val="2246961329"/>
      </p:ext>
    </p:extLst>
  </p:cSld>
  <p:clrMapOvr>
    <a:masterClrMapping/>
  </p:clrMapOvr>
</p:sld>
</file>

<file path=ppt/theme/theme1.xml><?xml version="1.0" encoding="utf-8"?>
<a:theme xmlns:a="http://schemas.openxmlformats.org/drawingml/2006/main" name="Custom Design">
  <a:themeElements>
    <a:clrScheme name="Rosso">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2519</TotalTime>
  <Words>1056</Words>
  <Application>Microsoft Office PowerPoint</Application>
  <PresentationFormat>Widescreen</PresentationFormat>
  <Paragraphs>215</Paragraphs>
  <Slides>12</Slides>
  <Notes>0</Notes>
  <HiddenSlides>0</HiddenSlides>
  <MMClips>1</MMClips>
  <ScaleCrop>false</ScaleCrop>
  <HeadingPairs>
    <vt:vector size="8" baseType="variant">
      <vt:variant>
        <vt:lpstr>Caratteri utilizzati</vt:lpstr>
      </vt:variant>
      <vt:variant>
        <vt:i4>7</vt:i4>
      </vt:variant>
      <vt:variant>
        <vt:lpstr>Tema</vt:lpstr>
      </vt:variant>
      <vt:variant>
        <vt:i4>1</vt:i4>
      </vt:variant>
      <vt:variant>
        <vt:lpstr>Server OLE incorporati</vt:lpstr>
      </vt:variant>
      <vt:variant>
        <vt:i4>1</vt:i4>
      </vt:variant>
      <vt:variant>
        <vt:lpstr>Titoli diapositive</vt:lpstr>
      </vt:variant>
      <vt:variant>
        <vt:i4>12</vt:i4>
      </vt:variant>
    </vt:vector>
  </HeadingPairs>
  <TitlesOfParts>
    <vt:vector size="21" baseType="lpstr">
      <vt:lpstr>Amazon Ember</vt:lpstr>
      <vt:lpstr>Arial</vt:lpstr>
      <vt:lpstr>Calibri</vt:lpstr>
      <vt:lpstr>Cambria Math</vt:lpstr>
      <vt:lpstr>Courier New</vt:lpstr>
      <vt:lpstr>Times New Roman</vt:lpstr>
      <vt:lpstr>Wingdings</vt:lpstr>
      <vt:lpstr>Custom Design</vt:lpstr>
      <vt:lpstr>Picture</vt:lpstr>
      <vt:lpstr>Presentazione standard di PowerPoint</vt:lpstr>
      <vt:lpstr>Generazione dei labirinti</vt:lpstr>
      <vt:lpstr>Scelta dell’algoritmo</vt:lpstr>
      <vt:lpstr>    Scelta dell’algoritmo</vt:lpstr>
      <vt:lpstr>Esempio IDA* vs A* con euristica Manhattan</vt:lpstr>
      <vt:lpstr>Scelta delle euristiche</vt:lpstr>
      <vt:lpstr>Analisi prestazionale: Tipologie di labirinto </vt:lpstr>
      <vt:lpstr>Analisi prestazionale: Specifiche hardware</vt:lpstr>
      <vt:lpstr>Analisi delle prestazioni: Dati raccolti</vt:lpstr>
      <vt:lpstr>Analisi delle prestazioni: Considerazioni sui risultati</vt:lpstr>
      <vt:lpstr>Analisi delle prestazioni: Considerazioni sui risultati</vt:lpstr>
      <vt:lpstr>Analisi delle prestazioni: Considerazioni sui risultati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Shukla Mondal</dc:creator>
  <cp:lastModifiedBy>leonardo magliolo</cp:lastModifiedBy>
  <cp:revision>192</cp:revision>
  <dcterms:created xsi:type="dcterms:W3CDTF">2019-06-11T05:35:51Z</dcterms:created>
  <dcterms:modified xsi:type="dcterms:W3CDTF">2022-08-10T20:30:08Z</dcterms:modified>
</cp:coreProperties>
</file>